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0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</p:sldIdLst>
  <p:sldSz cx="6858000" cy="9144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lastView="sldThumbnailView">
  <p:normalViewPr horzBarState="maximized">
    <p:restoredLeft sz="20000"/>
    <p:restoredTop sz="99884"/>
  </p:normalViewPr>
  <p:slideViewPr>
    <p:cSldViewPr>
      <p:cViewPr>
        <p:scale>
          <a:sx n="83" d="100"/>
          <a:sy n="83" d="100"/>
        </p:scale>
        <p:origin x="-1578" y="-72"/>
      </p:cViewPr>
      <p:guideLst>
        <p:guide orient="horz" pos="2874"/>
        <p:guide pos="215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presProps" Target="presProps.xml"  /><Relationship Id="rId8" Type="http://schemas.openxmlformats.org/officeDocument/2006/relationships/viewProps" Target="viewProps.xml"  /><Relationship Id="rId9" Type="http://schemas.openxmlformats.org/officeDocument/2006/relationships/theme" Target="theme/theme1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11" y="12"/>
            <a:ext cx="2974975" cy="500063"/>
          </a:xfrm>
          <a:prstGeom prst="rect">
            <a:avLst/>
          </a:prstGeom>
        </p:spPr>
        <p:txBody>
          <a:bodyPr vert="horz" lIns="91282" tIns="45641" rIns="91282" bIns="45641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7799" y="12"/>
            <a:ext cx="2974975" cy="500063"/>
          </a:xfrm>
          <a:prstGeom prst="rect">
            <a:avLst/>
          </a:prstGeom>
        </p:spPr>
        <p:txBody>
          <a:bodyPr vert="horz" lIns="91282" tIns="45641" rIns="91282" bIns="45641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B0E4F029-608B-4DB8-ACAB-BE5DCB7ED0D4}" type="datetime1">
              <a:rPr lang="ko-KR" altLang="en-US"/>
              <a:pPr lvl="0">
                <a:defRPr lang="ko-KR" altLang="en-US"/>
              </a:pPr>
              <a:t>2019-06-30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1" y="9494849"/>
            <a:ext cx="2974975" cy="500061"/>
          </a:xfrm>
          <a:prstGeom prst="rect">
            <a:avLst/>
          </a:prstGeom>
        </p:spPr>
        <p:txBody>
          <a:bodyPr vert="horz" lIns="91282" tIns="45641" rIns="91282" bIns="45641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7799" y="9494849"/>
            <a:ext cx="2974975" cy="500061"/>
          </a:xfrm>
          <a:prstGeom prst="rect">
            <a:avLst/>
          </a:prstGeom>
        </p:spPr>
        <p:txBody>
          <a:bodyPr vert="horz" lIns="91282" tIns="45641" rIns="91282" bIns="45641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704343B2-E594-4F7C-AB14-DB36C8F6976C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11" y="12"/>
            <a:ext cx="2974975" cy="500063"/>
          </a:xfrm>
          <a:prstGeom prst="rect">
            <a:avLst/>
          </a:prstGeom>
        </p:spPr>
        <p:txBody>
          <a:bodyPr vert="horz" lIns="91282" tIns="45641" rIns="91282" bIns="45641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7799" y="12"/>
            <a:ext cx="2974975" cy="500063"/>
          </a:xfrm>
          <a:prstGeom prst="rect">
            <a:avLst/>
          </a:prstGeom>
        </p:spPr>
        <p:txBody>
          <a:bodyPr vert="horz" lIns="91282" tIns="45641" rIns="91282" bIns="45641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9AB68C8D-AA24-4E12-A955-53DD427BFE18}" type="datetime1">
              <a:rPr lang="ko-KR" altLang="en-US"/>
              <a:pPr lvl="0">
                <a:defRPr lang="ko-KR" altLang="en-US"/>
              </a:pPr>
              <a:t>2019-06-30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027238" y="749300"/>
            <a:ext cx="2809875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82" tIns="45641" rIns="91282" bIns="45641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1" y="4748224"/>
            <a:ext cx="5492750" cy="4498975"/>
          </a:xfrm>
          <a:prstGeom prst="rect">
            <a:avLst/>
          </a:prstGeom>
        </p:spPr>
        <p:txBody>
          <a:bodyPr vert="horz" lIns="91282" tIns="45641" rIns="91282" bIns="45641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94849"/>
            <a:ext cx="2974975" cy="500061"/>
          </a:xfrm>
          <a:prstGeom prst="rect">
            <a:avLst/>
          </a:prstGeom>
        </p:spPr>
        <p:txBody>
          <a:bodyPr vert="horz" lIns="91282" tIns="45641" rIns="91282" bIns="45641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7799" y="9494849"/>
            <a:ext cx="2974975" cy="500061"/>
          </a:xfrm>
          <a:prstGeom prst="rect">
            <a:avLst/>
          </a:prstGeom>
        </p:spPr>
        <p:txBody>
          <a:bodyPr vert="horz" lIns="91282" tIns="45641" rIns="91282" bIns="45641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7B4E3283-2314-4AFD-84B8-933427BC5ACD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7B4E3283-2314-4AFD-84B8-933427BC5ACD}" type="slidenum">
              <a:rPr lang="en-US" altLang="en-US"/>
              <a:pPr lvl="0">
                <a:defRPr lang="ko-KR" altLang="en-US"/>
              </a:pPr>
              <a:t>1</a:t>
            </a:fld>
            <a:endParaRPr lang="en-US" altLang="en-US"/>
          </a:p>
        </p:txBody>
      </p:sp>
    </p:spTree>
  </p:cSld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54C9C-5F51-477A-BFC9-08F2D0F0AC8A}" type="datetimeFigureOut">
              <a:rPr lang="ko-KR" altLang="en-US" smtClean="0"/>
              <a:t>2016-06-17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3A4C7-CD28-4329-8328-A3B95EF3F29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630507"/>
      </p:ext>
    </p:extLst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비교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및 설명" type="objTx" preserve="1">
  <p:cSld name="내용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세로 본문" type="vertTx" preserve="1">
  <p:cSld name="제목 및 세로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ED254C9C-5F51-477A-BFC9-08F2D0F0AC8A}" type="datetime1">
              <a:rPr lang="ko-KR" altLang="en-US"/>
              <a:pPr lvl="0">
                <a:defRPr/>
              </a:pPr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BC63A4C7-CD28-4329-8328-A3B95EF3F29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54C9C-5F51-477A-BFC9-08F2D0F0AC8A}" type="datetimeFigureOut">
              <a:rPr lang="ko-KR" altLang="en-US" smtClean="0"/>
              <a:t>2016-06-17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3A4C7-CD28-4329-8328-A3B95EF3F293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47653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6632" y="467544"/>
            <a:ext cx="3171056" cy="6390456"/>
          </a:xfrm>
          <a:prstGeom prst="rect">
            <a:avLst/>
          </a:prstGeom>
          <a:noFill/>
          <a:ln w="38100">
            <a:solidFill>
              <a:srgbClr val="00006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8388424"/>
            <a:ext cx="6858000" cy="755576"/>
          </a:xfrm>
          <a:prstGeom prst="rect">
            <a:avLst/>
          </a:prstGeom>
          <a:solidFill>
            <a:srgbClr val="000066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en-US" altLang="ko-KR">
                <a:latin typeface="Cooper Black"/>
              </a:rPr>
              <a:t>             HANKUK  ACADEMY  OF  FOREIGN  STUDIES</a:t>
            </a:r>
            <a:endParaRPr lang="ko-KR" altLang="en-US">
              <a:latin typeface="Cooper Black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0" y="8316416"/>
            <a:ext cx="6858000" cy="0"/>
          </a:xfrm>
          <a:prstGeom prst="line">
            <a:avLst/>
          </a:prstGeom>
          <a:ln w="381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0" y="8244408"/>
            <a:ext cx="6858000" cy="0"/>
          </a:xfrm>
          <a:prstGeom prst="line">
            <a:avLst/>
          </a:prstGeom>
          <a:ln w="127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3395700" y="467544"/>
            <a:ext cx="3345668" cy="2457400"/>
          </a:xfrm>
          <a:prstGeom prst="rect">
            <a:avLst/>
          </a:prstGeom>
          <a:noFill/>
          <a:ln w="38100">
            <a:solidFill>
              <a:srgbClr val="00006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395700" y="3212976"/>
            <a:ext cx="3348372" cy="3645024"/>
          </a:xfrm>
          <a:prstGeom prst="rect">
            <a:avLst/>
          </a:prstGeom>
          <a:noFill/>
          <a:ln w="38100">
            <a:solidFill>
              <a:srgbClr val="00006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1127448" y="116632"/>
            <a:ext cx="1440160" cy="720080"/>
          </a:xfrm>
          <a:prstGeom prst="roundRect">
            <a:avLst>
              <a:gd name="adj" fmla="val 16667"/>
            </a:avLst>
          </a:prstGeom>
          <a:solidFill>
            <a:srgbClr val="000066"/>
          </a:solidFill>
          <a:ln>
            <a:noFill/>
          </a:ln>
          <a:effectLst>
            <a:glow rad="228600">
              <a:srgbClr val="00006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2000" b="1">
                <a:latin typeface="MD아트체"/>
                <a:ea typeface="MD아트체"/>
              </a:rPr>
              <a:t>조식</a:t>
            </a:r>
            <a:endParaRPr lang="ko-KR" altLang="en-US" sz="2000" b="1">
              <a:latin typeface="MD아트체"/>
              <a:ea typeface="MD아트체"/>
            </a:endParaRPr>
          </a:p>
          <a:p>
            <a:pPr algn="ctr">
              <a:defRPr lang="ko-KR" altLang="en-US"/>
            </a:pPr>
            <a:r>
              <a:rPr lang="ko-KR" altLang="en-US" sz="2000" b="1">
                <a:latin typeface="MD아트체"/>
                <a:ea typeface="MD아트체"/>
              </a:rPr>
              <a:t>한식</a:t>
            </a:r>
            <a:endParaRPr lang="ko-KR" altLang="en-US" sz="2000" b="1">
              <a:latin typeface="MD아트체"/>
              <a:ea typeface="MD아트체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511824" y="152636"/>
            <a:ext cx="1440160" cy="720080"/>
          </a:xfrm>
          <a:prstGeom prst="roundRect">
            <a:avLst>
              <a:gd name="adj" fmla="val 16667"/>
            </a:avLst>
          </a:prstGeom>
          <a:solidFill>
            <a:srgbClr val="000066"/>
          </a:solidFill>
          <a:ln>
            <a:noFill/>
          </a:ln>
          <a:effectLst>
            <a:glow rad="228600">
              <a:srgbClr val="00006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2000" b="1">
                <a:latin typeface="MD아트체"/>
                <a:ea typeface="MD아트체"/>
              </a:rPr>
              <a:t>조식</a:t>
            </a:r>
            <a:endParaRPr lang="ko-KR" altLang="en-US" sz="2000" b="1">
              <a:latin typeface="MD아트체"/>
              <a:ea typeface="MD아트체"/>
            </a:endParaRPr>
          </a:p>
          <a:p>
            <a:pPr algn="ctr">
              <a:defRPr lang="ko-KR" altLang="en-US"/>
            </a:pPr>
            <a:r>
              <a:rPr lang="ko-KR" altLang="en-US" sz="2000" b="1">
                <a:latin typeface="MD아트체"/>
                <a:ea typeface="MD아트체"/>
              </a:rPr>
              <a:t>양식</a:t>
            </a:r>
            <a:endParaRPr lang="ko-KR" altLang="en-US" sz="2000" b="1">
              <a:latin typeface="MD아트체"/>
              <a:ea typeface="MD아트체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331804" y="2924944"/>
            <a:ext cx="1440160" cy="720080"/>
          </a:xfrm>
          <a:prstGeom prst="roundRect">
            <a:avLst>
              <a:gd name="adj" fmla="val 16667"/>
            </a:avLst>
          </a:prstGeom>
          <a:solidFill>
            <a:srgbClr val="000066"/>
          </a:solidFill>
          <a:ln>
            <a:noFill/>
          </a:ln>
          <a:effectLst>
            <a:glow rad="228600">
              <a:srgbClr val="00006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2000" b="1">
                <a:latin typeface="MD아트체"/>
                <a:ea typeface="MD아트체"/>
              </a:rPr>
              <a:t>조식</a:t>
            </a:r>
            <a:endParaRPr lang="ko-KR" altLang="en-US" sz="2000" b="1">
              <a:latin typeface="MD아트체"/>
              <a:ea typeface="MD아트체"/>
            </a:endParaRPr>
          </a:p>
          <a:p>
            <a:pPr algn="ctr">
              <a:defRPr lang="ko-KR" altLang="en-US"/>
            </a:pPr>
            <a:r>
              <a:rPr lang="ko-KR" altLang="en-US" sz="2000" b="1">
                <a:latin typeface="MD아트체"/>
                <a:ea typeface="MD아트체"/>
              </a:rPr>
              <a:t>공통</a:t>
            </a:r>
            <a:endParaRPr lang="ko-KR" altLang="en-US" sz="2000" b="1">
              <a:latin typeface="MD아트체"/>
              <a:ea typeface="MD아트체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-204700" y="1196752"/>
            <a:ext cx="3819711" cy="51845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잡곡밥 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쌀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어묵국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⑤⑥⑬</a:t>
            </a:r>
            <a:endParaRPr lang="ko-KR" altLang="en-US" sz="1400" b="1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해물야채볶음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⑤⑥⑬⑰</a:t>
            </a:r>
            <a:endParaRPr lang="ko-KR" altLang="en-US" sz="1400" b="1">
              <a:solidFill>
                <a:srgbClr val="ff0000"/>
              </a:solidFill>
              <a:latin typeface="HY엽서M"/>
              <a:ea typeface="HY엽서M"/>
            </a:endParaRPr>
          </a:p>
          <a:p>
            <a:pPr lvl="0" algn="ctr">
              <a:lnSpc>
                <a:spcPct val="150000"/>
              </a:lnSpc>
              <a:defRPr lang="ko-KR" altLang="en-US"/>
            </a:pP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오징어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떡베이컨말이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⑩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베이컨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: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돈육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스페인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,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덴마크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,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lvl="0" algn="ctr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아일랜드산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ko-KR" altLang="en-US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곤드레나물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⑤⑥⑬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lvl="0" algn="ctr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포기김치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⑨⑬</a:t>
            </a:r>
            <a:endParaRPr lang="ko-KR" altLang="en-US" sz="1400" b="1">
              <a:solidFill>
                <a:srgbClr val="ff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배추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,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고춧가루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674.5kcal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359696" y="872716"/>
            <a:ext cx="3492388" cy="2052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오븐빵 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/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 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베이컨스프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①②⑥⑩</a:t>
            </a:r>
            <a:endParaRPr lang="ko-KR" altLang="en-US" sz="1400" b="1">
              <a:solidFill>
                <a:srgbClr val="ff0000"/>
              </a:solidFill>
              <a:latin typeface="HY엽서M"/>
              <a:ea typeface="HY엽서M"/>
            </a:endParaRPr>
          </a:p>
          <a:p>
            <a:pPr lvl="0" algn="ctr">
              <a:lnSpc>
                <a:spcPct val="150000"/>
              </a:lnSpc>
              <a:defRPr lang="ko-KR" altLang="en-US"/>
            </a:pP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베이컨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: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돈육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스페인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,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덴마크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,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lvl="0" algn="ctr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아일랜드산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흰죽 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쌀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시리얼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⑥ 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&amp; 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우유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②</a:t>
            </a:r>
            <a:endParaRPr lang="ko-KR" altLang="en-US" sz="1400" b="1">
              <a:solidFill>
                <a:srgbClr val="ff0000"/>
              </a:solidFill>
              <a:latin typeface="HY엽서M"/>
              <a:ea typeface="HY엽서M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999656" y="3537012"/>
            <a:ext cx="4140460" cy="33209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lv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견과류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⑭  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/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수제요거트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 ②</a:t>
            </a:r>
            <a:r>
              <a:rPr lang="ko-KR" altLang="en-US" b="1" spc="0">
                <a:solidFill>
                  <a:schemeClr val="tx1"/>
                </a:solidFill>
                <a:latin typeface="HY엽서M"/>
                <a:ea typeface="HY엽서M"/>
              </a:rPr>
              <a:t> </a:t>
            </a:r>
            <a:endParaRPr lang="ko-KR" altLang="en-US" b="1" spc="0">
              <a:solidFill>
                <a:schemeClr val="tx1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40000"/>
              </a:lnSpc>
              <a:defRPr lang="ko-KR" altLang="en-US"/>
            </a:pPr>
            <a:r>
              <a:rPr lang="ko-KR" altLang="en-US" b="1" spc="0">
                <a:solidFill>
                  <a:schemeClr val="tx1"/>
                </a:solidFill>
                <a:latin typeface="HY엽서M"/>
                <a:ea typeface="HY엽서M"/>
              </a:rPr>
              <a:t>바나나 </a:t>
            </a:r>
            <a:r>
              <a:rPr lang="en-US" altLang="ko-KR" b="1" spc="0">
                <a:solidFill>
                  <a:schemeClr val="tx1"/>
                </a:solidFill>
                <a:latin typeface="HY엽서M"/>
                <a:ea typeface="HY엽서M"/>
              </a:rPr>
              <a:t>/</a:t>
            </a:r>
            <a:r>
              <a:rPr lang="ko-KR" altLang="en-US" b="1" spc="0">
                <a:solidFill>
                  <a:schemeClr val="tx1"/>
                </a:solidFill>
                <a:latin typeface="HY엽서M"/>
                <a:ea typeface="HY엽서M"/>
              </a:rPr>
              <a:t> 오렌지주스  </a:t>
            </a:r>
            <a:endParaRPr lang="ko-KR" altLang="en-US" b="1" spc="0">
              <a:solidFill>
                <a:schemeClr val="tx1"/>
              </a:solidFill>
              <a:latin typeface="HY엽서M"/>
              <a:ea typeface="HY엽서M"/>
            </a:endParaRPr>
          </a:p>
          <a:p>
            <a:pPr algn="ctr">
              <a:lnSpc>
                <a:spcPct val="140000"/>
              </a:lnSpc>
              <a:defRPr lang="ko-KR" altLang="en-US"/>
            </a:pPr>
            <a:r>
              <a:rPr lang="ko-KR" altLang="en-US" sz="2400" b="1">
                <a:solidFill>
                  <a:srgbClr val="0000ff"/>
                </a:solidFill>
                <a:latin typeface="HY엽서M"/>
                <a:ea typeface="HY엽서M"/>
              </a:rPr>
              <a:t>★샐러드바★</a:t>
            </a:r>
            <a:endParaRPr lang="ko-KR" altLang="en-US" sz="2400" b="1">
              <a:solidFill>
                <a:srgbClr val="0000ff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40000"/>
              </a:lnSpc>
              <a:defRPr lang="ko-KR" altLang="en-US"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맥앤치즈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②⑥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40000"/>
              </a:lnSpc>
              <a:defRPr lang="ko-KR" altLang="en-US"/>
            </a:pPr>
            <a:r>
              <a:rPr lang="ko-KR" altLang="en-US" sz="1700" b="1">
                <a:solidFill>
                  <a:schemeClr val="tx1"/>
                </a:solidFill>
                <a:latin typeface="HY엽서M"/>
                <a:ea typeface="HY엽서M"/>
              </a:rPr>
              <a:t>머스타드애플치킨샐러드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①⑤⑬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⑮</a:t>
            </a:r>
            <a:endParaRPr lang="ko-KR" altLang="en-US" sz="1700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en-US" altLang="ko-KR" sz="1700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sz="1700" b="1">
                <a:solidFill>
                  <a:schemeClr val="tx1"/>
                </a:solidFill>
                <a:latin typeface="HY엽서M"/>
                <a:ea typeface="HY엽서M"/>
              </a:rPr>
              <a:t>치킨텐더</a:t>
            </a:r>
            <a:r>
              <a:rPr lang="en-US" altLang="ko-KR" sz="1700" b="1">
                <a:solidFill>
                  <a:schemeClr val="tx1"/>
                </a:solidFill>
                <a:latin typeface="HY엽서M"/>
                <a:ea typeface="HY엽서M"/>
              </a:rPr>
              <a:t>:</a:t>
            </a:r>
            <a:r>
              <a:rPr lang="ko-KR" altLang="en-US" sz="1700" b="1">
                <a:solidFill>
                  <a:schemeClr val="tx1"/>
                </a:solidFill>
                <a:latin typeface="HY엽서M"/>
                <a:ea typeface="HY엽서M"/>
              </a:rPr>
              <a:t>계육</a:t>
            </a:r>
            <a:r>
              <a:rPr lang="en-US" altLang="ko-KR" sz="1700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sz="1700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sz="1700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en-US" altLang="ko-KR" sz="1700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4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양상추샐러드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①⑤⑬</a:t>
            </a:r>
            <a:endParaRPr lang="ko-KR" altLang="en-US" sz="1400" b="1">
              <a:solidFill>
                <a:srgbClr val="ff0000"/>
              </a:solidFill>
              <a:latin typeface="HY엽서M"/>
              <a:ea typeface="HY엽서M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0" y="7020272"/>
            <a:ext cx="6858000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★알레르기유발 원재료 표시★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①난류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②우유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③메밀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④땅콩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⑤대두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⑥밀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⑦고등어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⑧게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⑨새우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endParaRPr lang="en-US" altLang="ko-KR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⑩돼지고기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⑪복숭아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⑫토마토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⑬아황산류 ⑭호두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⑮닭고기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⑯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소고기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r>
              <a:rPr lang="en-US" altLang="ko-KR" sz="1400">
                <a:solidFill>
                  <a:schemeClr val="tx1"/>
                </a:solidFill>
                <a:latin typeface="HY울릉도M"/>
                <a:ea typeface="HY울릉도M"/>
              </a:rPr>
              <a:t>    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⑰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오징어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r>
              <a:rPr lang="en-US" altLang="ko-KR" sz="1400">
                <a:solidFill>
                  <a:schemeClr val="tx1"/>
                </a:solidFill>
                <a:latin typeface="HY울릉도M"/>
                <a:ea typeface="HY울릉도M"/>
              </a:rPr>
              <a:t>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⑱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조개류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(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전복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홍합 포함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)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 등의 알레르기 유발식품은 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rgbClr val="ff0000"/>
                </a:solidFill>
                <a:latin typeface="HY울릉도M"/>
                <a:ea typeface="HY울릉도M"/>
              </a:rPr>
              <a:t>빨간색으로 표시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합니다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.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260648" y="8460432"/>
            <a:ext cx="648072" cy="60568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48680" y="615945"/>
            <a:ext cx="5760640" cy="6252310"/>
          </a:xfrm>
          <a:prstGeom prst="rect">
            <a:avLst/>
          </a:prstGeom>
          <a:noFill/>
          <a:ln w="38100">
            <a:solidFill>
              <a:srgbClr val="00006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0" y="8316416"/>
            <a:ext cx="6858000" cy="0"/>
          </a:xfrm>
          <a:prstGeom prst="line">
            <a:avLst/>
          </a:prstGeom>
          <a:ln w="381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0" y="8244408"/>
            <a:ext cx="6858000" cy="0"/>
          </a:xfrm>
          <a:prstGeom prst="line">
            <a:avLst/>
          </a:prstGeom>
          <a:ln w="127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모서리가 둥근 직사각형 12"/>
          <p:cNvSpPr/>
          <p:nvPr/>
        </p:nvSpPr>
        <p:spPr>
          <a:xfrm>
            <a:off x="2492896" y="255905"/>
            <a:ext cx="1800200" cy="720080"/>
          </a:xfrm>
          <a:prstGeom prst="roundRect">
            <a:avLst>
              <a:gd name="adj" fmla="val 16667"/>
            </a:avLst>
          </a:prstGeom>
          <a:solidFill>
            <a:srgbClr val="000066"/>
          </a:solidFill>
          <a:ln>
            <a:noFill/>
          </a:ln>
          <a:effectLst>
            <a:glow rad="228600">
              <a:srgbClr val="00006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3200" b="1">
                <a:latin typeface="MD아트체"/>
                <a:ea typeface="MD아트체"/>
              </a:rPr>
              <a:t>중식</a:t>
            </a:r>
            <a:endParaRPr lang="ko-KR" altLang="en-US" sz="3200" b="1">
              <a:latin typeface="MD아트체"/>
              <a:ea typeface="MD아트체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35360" y="975985"/>
            <a:ext cx="6192688" cy="58820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잡곡밥 </a:t>
            </a:r>
            <a:r>
              <a:rPr xmlns:mc="http://schemas.openxmlformats.org/markup-compatibility/2006" xmlns:hp="http://schemas.haansoft.com/office/presentation/8.0" kumimoji="0" lang="en-US" altLang="ko-KR" sz="20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20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쌀</a:t>
            </a:r>
            <a:r>
              <a:rPr xmlns:mc="http://schemas.openxmlformats.org/markup-compatibility/2006" xmlns:hp="http://schemas.haansoft.com/office/presentation/8.0" kumimoji="0" lang="en-US" altLang="ko-KR" sz="20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–</a:t>
            </a:r>
            <a:r>
              <a:rPr xmlns:mc="http://schemas.openxmlformats.org/markup-compatibility/2006" xmlns:hp="http://schemas.haansoft.com/office/presentation/8.0" kumimoji="0" lang="ko-KR" altLang="en-US" sz="20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국내산</a:t>
            </a:r>
            <a:r>
              <a:rPr xmlns:mc="http://schemas.openxmlformats.org/markup-compatibility/2006" xmlns:hp="http://schemas.haansoft.com/office/presentation/8.0" kumimoji="0" lang="en-US" altLang="ko-KR" sz="20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)</a:t>
            </a:r>
            <a:endParaRPr xmlns:mc="http://schemas.openxmlformats.org/markup-compatibility/2006" xmlns:hp="http://schemas.haansoft.com/office/presentation/8.0" kumimoji="0" lang="en-US" altLang="ko-KR" sz="2000" b="1" i="0" u="none" strike="noStrike" kern="1200" cap="none" normalizeH="0" baseline="0" mc:Ignorable="hp" hp:hslEmbossed="0">
              <a:solidFill>
                <a:srgbClr val="000000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콩가루배추국 </a:t>
            </a:r>
            <a:r>
              <a:rPr lang="en-US" altLang="ko-KR" sz="1400" b="1">
                <a:solidFill>
                  <a:srgbClr val="ff0000"/>
                </a:solidFill>
                <a:latin typeface="HY엽서M"/>
                <a:ea typeface="HY엽서M"/>
              </a:rPr>
              <a:t>⑤⑥⑬</a:t>
            </a:r>
            <a:endParaRPr lang="en-US" altLang="ko-KR" sz="1400" b="1">
              <a:solidFill>
                <a:srgbClr val="ff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우등심찹스테이크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한우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⑤⑥⑫⑬⑯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궁중고기말이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⑤⑥⑩⑬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/>
            </a:pP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돈육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en-US" altLang="ko-KR" sz="2000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소면야채무침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⑤⑥⑬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양념깻잎지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⑤⑥⑬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수제초코쿠키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①②⑥</a:t>
            </a:r>
            <a:endParaRPr lang="ko-KR" altLang="en-US" sz="2000" b="1">
              <a:solidFill>
                <a:schemeClr val="tx1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포기김치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⑨⑬</a:t>
            </a:r>
            <a:endParaRPr lang="ko-KR" altLang="en-US" sz="1400" b="1">
              <a:solidFill>
                <a:srgbClr val="ff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배추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,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고춧가루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ko-KR" altLang="en-US" sz="2000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lv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오렌지 </a:t>
            </a: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/</a:t>
            </a:r>
            <a:r>
              <a:rPr lang="ko-KR" altLang="en-US" sz="2000" b="1">
                <a:solidFill>
                  <a:schemeClr val="tx1"/>
                </a:solidFill>
                <a:latin typeface="HY엽서M"/>
                <a:ea typeface="HY엽서M"/>
              </a:rPr>
              <a:t> 아이스티</a:t>
            </a:r>
            <a:endParaRPr lang="ko-KR" altLang="en-US" sz="2000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xmlns:mc="http://schemas.openxmlformats.org/markup-compatibility/2006" xmlns:hp="http://schemas.haansoft.com/office/presentation/8.0" kumimoji="0" lang="ko-KR" altLang="en-US" sz="20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양상추샐러드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①⑤⑬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lang="en-US" altLang="ko-KR" sz="2000" b="1">
                <a:solidFill>
                  <a:schemeClr val="tx1"/>
                </a:solidFill>
                <a:latin typeface="HY엽서M"/>
                <a:ea typeface="HY엽서M"/>
              </a:rPr>
              <a:t>805.3Kcal</a:t>
            </a:r>
            <a:endParaRPr lang="en-US" altLang="ko-KR" sz="2000" b="1">
              <a:solidFill>
                <a:schemeClr val="tx1"/>
              </a:solidFill>
              <a:latin typeface="HY엽서M"/>
              <a:ea typeface="HY엽서M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0" y="8388424"/>
            <a:ext cx="6858000" cy="755576"/>
          </a:xfrm>
          <a:prstGeom prst="rect">
            <a:avLst/>
          </a:prstGeom>
          <a:solidFill>
            <a:srgbClr val="000066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en-US" altLang="ko-KR">
                <a:latin typeface="Cooper Black"/>
              </a:rPr>
              <a:t>             HANKUK  ACADEMY  OF  FOREIGN  STUDIES</a:t>
            </a:r>
            <a:endParaRPr lang="ko-KR" altLang="en-US">
              <a:latin typeface="Cooper Black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60648" y="8460432"/>
            <a:ext cx="648072" cy="60568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0" y="7020272"/>
            <a:ext cx="6858000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★알레르기유발 원재료 표시★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①난류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②우유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③메밀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④땅콩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⑤대두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⑥밀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⑦고등어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⑧게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⑨새우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endParaRPr lang="en-US" altLang="ko-KR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⑩돼지고기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⑪복숭아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⑫토마토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⑬아황산류 ⑭호두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⑮닭고기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⑯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소고기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r>
              <a:rPr lang="en-US" altLang="ko-KR" sz="1400">
                <a:solidFill>
                  <a:schemeClr val="tx1"/>
                </a:solidFill>
                <a:latin typeface="HY울릉도M"/>
                <a:ea typeface="HY울릉도M"/>
              </a:rPr>
              <a:t>    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⑰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오징어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r>
              <a:rPr lang="en-US" altLang="ko-KR" sz="1400">
                <a:solidFill>
                  <a:schemeClr val="tx1"/>
                </a:solidFill>
                <a:latin typeface="HY울릉도M"/>
                <a:ea typeface="HY울릉도M"/>
              </a:rPr>
              <a:t>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⑱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조개류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(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전복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홍합 포함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)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 등의 알레르기 유발식품은 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rgbClr val="ff0000"/>
                </a:solidFill>
                <a:latin typeface="HY울릉도M"/>
                <a:ea typeface="HY울릉도M"/>
              </a:rPr>
              <a:t>빨간색으로 표시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합니다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.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6632" y="467543"/>
            <a:ext cx="3747120" cy="6390456"/>
          </a:xfrm>
          <a:prstGeom prst="rect">
            <a:avLst/>
          </a:prstGeom>
          <a:noFill/>
          <a:ln w="38100">
            <a:solidFill>
              <a:srgbClr val="00006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cxnSp>
        <p:nvCxnSpPr>
          <p:cNvPr id="7" name="직선 연결선 6"/>
          <p:cNvCxnSpPr/>
          <p:nvPr/>
        </p:nvCxnSpPr>
        <p:spPr>
          <a:xfrm>
            <a:off x="0" y="8316416"/>
            <a:ext cx="6858000" cy="0"/>
          </a:xfrm>
          <a:prstGeom prst="line">
            <a:avLst/>
          </a:prstGeom>
          <a:ln w="381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0" y="8244408"/>
            <a:ext cx="6858000" cy="0"/>
          </a:xfrm>
          <a:prstGeom prst="line">
            <a:avLst/>
          </a:prstGeom>
          <a:ln w="1270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4007768" y="467543"/>
            <a:ext cx="2733600" cy="6390457"/>
          </a:xfrm>
          <a:prstGeom prst="rect">
            <a:avLst/>
          </a:prstGeom>
          <a:noFill/>
          <a:ln w="38100">
            <a:solidFill>
              <a:srgbClr val="00006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1052736" y="251520"/>
            <a:ext cx="1440160" cy="720080"/>
          </a:xfrm>
          <a:prstGeom prst="roundRect">
            <a:avLst>
              <a:gd name="adj" fmla="val 16667"/>
            </a:avLst>
          </a:prstGeom>
          <a:solidFill>
            <a:srgbClr val="000066"/>
          </a:solidFill>
          <a:ln>
            <a:noFill/>
          </a:ln>
          <a:effectLst>
            <a:glow rad="228600">
              <a:schemeClr val="tx2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2800" b="1">
                <a:latin typeface="MD아트체"/>
                <a:ea typeface="MD아트체"/>
              </a:rPr>
              <a:t>석식</a:t>
            </a:r>
            <a:endParaRPr lang="ko-KR" altLang="en-US" sz="2800" b="1">
              <a:latin typeface="MD아트체"/>
              <a:ea typeface="MD아트체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581128" y="251520"/>
            <a:ext cx="1440160" cy="720080"/>
          </a:xfrm>
          <a:prstGeom prst="roundRect">
            <a:avLst>
              <a:gd name="adj" fmla="val 16667"/>
            </a:avLst>
          </a:prstGeom>
          <a:solidFill>
            <a:srgbClr val="000066"/>
          </a:solidFill>
          <a:ln>
            <a:noFill/>
          </a:ln>
          <a:effectLst>
            <a:glow rad="228600">
              <a:schemeClr val="tx2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2800" b="1">
                <a:latin typeface="MD아트체"/>
                <a:ea typeface="MD아트체"/>
              </a:rPr>
              <a:t>야식</a:t>
            </a:r>
            <a:endParaRPr lang="ko-KR" altLang="en-US" sz="2800" b="1">
              <a:latin typeface="MD아트체"/>
              <a:ea typeface="MD아트체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971600"/>
            <a:ext cx="4043772" cy="5886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232257" rtl="0" eaLnBrk="1" latinLnBrk="1" hangingPunct="1">
              <a:lnSpc>
                <a:spcPct val="150000"/>
              </a:lnSpc>
              <a:defRPr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잡곡밥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쌀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-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국내산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normalizeH="0" baseline="0" mc:Ignorable="hp" hp:hslEmbossed="0">
              <a:solidFill>
                <a:srgbClr val="000000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부대찌개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&amp;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수제비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⑤⑥⑨⑩⑬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부대찌개햄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돈육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-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국내산 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/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<a:solidFill>
                <a:srgbClr val="00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스팸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돈육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-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미국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스페인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캐나다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국내산</a:t>
            </a:r>
            <a:endPara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<a:solidFill>
                <a:srgbClr val="00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/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 김치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배추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-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국내산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고춧가루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-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국내산</a:t>
            </a:r>
            <a:r>
              <a: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800" b="1" i="0" u="none" strike="noStrike" kern="1200" cap="none" spc="-100" normalizeH="0" baseline="0" mc:Ignorable="hp" hp:hslEmbossed="0">
              <a:solidFill>
                <a:srgbClr val="000000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-100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오삼불고기 </a:t>
            </a:r>
            <a:r>
              <a:rPr lang="ko-KR" altLang="en-US" sz="1400" b="1" spc="-100">
                <a:solidFill>
                  <a:srgbClr val="ff0000"/>
                </a:solidFill>
                <a:latin typeface="HY엽서M"/>
                <a:ea typeface="HY엽서M"/>
              </a:rPr>
              <a:t>⑤⑥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⑩</a:t>
            </a:r>
            <a:r>
              <a:rPr lang="ko-KR" altLang="en-US" sz="1400" b="1" spc="-100">
                <a:solidFill>
                  <a:srgbClr val="ff0000"/>
                </a:solidFill>
                <a:latin typeface="HY엽서M"/>
                <a:ea typeface="HY엽서M"/>
              </a:rPr>
              <a:t>⑬⑰</a:t>
            </a:r>
            <a:endParaRPr lang="ko-KR" altLang="en-US" sz="1400" b="1" spc="-10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(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돈육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국내산 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/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 오징어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-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국내산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)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감자버터구이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②⑤⑥⑬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조미김구이 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쑥갓생채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⑤⑥⑬</a:t>
            </a:r>
            <a:endParaRPr lang="ko-KR" altLang="en-US" b="1">
              <a:solidFill>
                <a:schemeClr val="tx1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총각김치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⑨⑬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파인애플 </a:t>
            </a: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/ </a:t>
            </a:r>
            <a:r>
              <a:rPr lang="ko-KR" altLang="en-US" b="1">
                <a:solidFill>
                  <a:schemeClr val="tx1"/>
                </a:solidFill>
                <a:latin typeface="HY엽서M"/>
                <a:ea typeface="HY엽서M"/>
              </a:rPr>
              <a:t>우유 </a:t>
            </a:r>
            <a:r>
              <a:rPr lang="ko-KR" altLang="en-US" sz="1400" b="1">
                <a:solidFill>
                  <a:srgbClr val="ff0000"/>
                </a:solidFill>
                <a:latin typeface="HY엽서M"/>
                <a:ea typeface="HY엽서M"/>
              </a:rPr>
              <a:t>②</a:t>
            </a:r>
            <a:endParaRPr lang="ko-KR" altLang="en-US" sz="1400" b="1">
              <a:solidFill>
                <a:srgbClr val="ff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676.4Kcal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863752" y="929800"/>
            <a:ext cx="3024336" cy="544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 spc="0">
                <a:solidFill>
                  <a:schemeClr val="tx1"/>
                </a:solidFill>
                <a:latin typeface="HY엽서M"/>
                <a:ea typeface="HY엽서M"/>
              </a:rPr>
              <a:t>맛밤 </a:t>
            </a:r>
            <a:endParaRPr lang="ko-KR" altLang="en-US" b="1" spc="0">
              <a:solidFill>
                <a:schemeClr val="tx1"/>
              </a:solidFill>
              <a:latin typeface="HY엽서M"/>
              <a:ea typeface="HY엽서M"/>
            </a:endParaRPr>
          </a:p>
          <a:p>
            <a:pPr marL="0" algn="ctr" defTabSz="232257" rtl="0" eaLnBrk="1" latinLnBrk="1" hangingPunct="1">
              <a:lnSpc>
                <a:spcPct val="150000"/>
              </a:lnSpc>
              <a:defRPr lang="ko-KR" altLang="en-US"/>
            </a:pPr>
            <a:r>
              <a:rPr lang="ko-KR" altLang="en-US" b="1" spc="0">
                <a:solidFill>
                  <a:schemeClr val="tx1"/>
                </a:solidFill>
                <a:latin typeface="HY엽서M"/>
                <a:ea typeface="HY엽서M"/>
              </a:rPr>
              <a:t>토핑다크초코요플레</a:t>
            </a: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normalizeH="0" baseline="0" mc:Ignorable="hp" hp:hslEmbossed="0">
                <a:solidFill>
                  <a:srgbClr val="000000"/>
                </a:solidFill>
                <a:latin typeface="HY엽서M"/>
                <a:ea typeface="HY엽서M"/>
              </a:rPr>
              <a:t> 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  <a:solidFill>
                  <a:srgbClr val="ff0000"/>
                </a:solidFill>
                <a:latin typeface="HY엽서M"/>
                <a:ea typeface="HY엽서M"/>
              </a:rPr>
              <a:t>②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normalizeH="0" baseline="0" mc:Ignorable="hp" hp:hslEmbossed="0">
              <a:solidFill>
                <a:srgbClr val="ff0000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  <a:p>
            <a:pPr algn="ctr">
              <a:lnSpc>
                <a:spcPct val="150000"/>
              </a:lnSpc>
              <a:defRPr lang="ko-KR" altLang="en-US"/>
            </a:pPr>
            <a:r>
              <a:rPr lang="en-US" altLang="ko-KR" b="1">
                <a:solidFill>
                  <a:schemeClr val="tx1"/>
                </a:solidFill>
                <a:latin typeface="HY엽서M"/>
                <a:ea typeface="HY엽서M"/>
              </a:rPr>
              <a:t>441.5Kcal</a:t>
            </a:r>
            <a:endParaRPr lang="en-US" altLang="ko-KR" b="1">
              <a:solidFill>
                <a:schemeClr val="tx1"/>
              </a:solidFill>
              <a:latin typeface="HY엽서M"/>
              <a:ea typeface="HY엽서M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0" y="8388424"/>
            <a:ext cx="6858000" cy="755576"/>
          </a:xfrm>
          <a:prstGeom prst="rect">
            <a:avLst/>
          </a:prstGeom>
          <a:solidFill>
            <a:srgbClr val="000066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en-US" altLang="ko-KR">
                <a:latin typeface="Cooper Black"/>
              </a:rPr>
              <a:t>             HANKUK  ACADEMY  OF  FOREIGN  STUDIES</a:t>
            </a:r>
            <a:endParaRPr lang="ko-KR" altLang="en-US">
              <a:latin typeface="Cooper Black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60648" y="8460432"/>
            <a:ext cx="648072" cy="60568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0" y="7020272"/>
            <a:ext cx="6858000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★알레르기유발 원재료 표시★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①난류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②우유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③메밀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④땅콩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⑤대두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⑥밀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⑦고등어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⑧게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⑨새우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endParaRPr lang="en-US" altLang="ko-KR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⑩돼지고기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⑪복숭아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⑫토마토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⑬아황산류 ⑭호두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⑮닭고기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⑯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소고기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r>
              <a:rPr lang="en-US" altLang="ko-KR" sz="1400">
                <a:solidFill>
                  <a:schemeClr val="tx1"/>
                </a:solidFill>
                <a:latin typeface="HY울릉도M"/>
                <a:ea typeface="HY울릉도M"/>
              </a:rPr>
              <a:t>    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⑰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오징어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</a:t>
            </a:r>
            <a:r>
              <a:rPr lang="en-US" altLang="ko-KR" sz="1400">
                <a:solidFill>
                  <a:schemeClr val="tx1"/>
                </a:solidFill>
                <a:latin typeface="HY울릉도M"/>
                <a:ea typeface="HY울릉도M"/>
              </a:rPr>
              <a:t> </a:t>
            </a:r>
            <a:r>
              <a:rPr lang="ko-KR" altLang="en-US" sz="1400">
                <a:solidFill>
                  <a:schemeClr val="tx1"/>
                </a:solidFill>
                <a:latin typeface="HY울릉도M"/>
                <a:ea typeface="HY울릉도M"/>
              </a:rPr>
              <a:t>⑱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조개류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(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굴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전복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, 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홍합 포함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)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 등의 알레르기 유발식품은 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  <a:p>
            <a:pPr algn="ctr">
              <a:defRPr lang="ko-KR" altLang="en-US"/>
            </a:pPr>
            <a:r>
              <a:rPr lang="ko-KR" altLang="en-US" sz="1600">
                <a:solidFill>
                  <a:srgbClr val="ff0000"/>
                </a:solidFill>
                <a:latin typeface="HY울릉도M"/>
                <a:ea typeface="HY울릉도M"/>
              </a:rPr>
              <a:t>빨간색으로 표시</a:t>
            </a:r>
            <a:r>
              <a:rPr lang="ko-KR" altLang="en-US" sz="1600">
                <a:solidFill>
                  <a:schemeClr val="tx1"/>
                </a:solidFill>
                <a:latin typeface="HY울릉도M"/>
                <a:ea typeface="HY울릉도M"/>
              </a:rPr>
              <a:t>합니다</a:t>
            </a:r>
            <a:r>
              <a:rPr lang="en-US" altLang="ko-KR" sz="1600">
                <a:solidFill>
                  <a:schemeClr val="tx1"/>
                </a:solidFill>
                <a:latin typeface="HY울릉도M"/>
                <a:ea typeface="HY울릉도M"/>
              </a:rPr>
              <a:t>.</a:t>
            </a:r>
            <a:endParaRPr lang="ko-KR" altLang="en-US" sz="1600">
              <a:solidFill>
                <a:schemeClr val="tx1"/>
              </a:solidFill>
              <a:latin typeface="HY울릉도M"/>
              <a:ea typeface="HY울릉도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158</ep:Words>
  <ep:PresentationFormat>화면 슬라이드 쇼(4:3)</ep:PresentationFormat>
  <ep:Paragraphs>76</ep:Paragraphs>
  <ep:Slides>3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ep:HeadingPairs>
  <ep:TitlesOfParts>
    <vt:vector size="4" baseType="lpstr">
      <vt:lpstr>Office 테마</vt:lpstr>
      <vt:lpstr>슬라이드 1</vt:lpstr>
      <vt:lpstr>슬라이드 2</vt:lpstr>
      <vt:lpstr>슬라이드 3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2015-02-28T22:37:47.000</dcterms:created>
  <dc:creator>User</dc:creator>
  <cp:lastModifiedBy>user</cp:lastModifiedBy>
  <dcterms:modified xsi:type="dcterms:W3CDTF">2019-06-30T06:36:54.535</dcterms:modified>
  <cp:revision>2643</cp:revision>
  <dc:title>PowerPoint 프레젠테이션</dc:title>
  <cp:version>0906.0100.01</cp:version>
</cp:coreProperties>
</file>