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18" r:id="rId1"/>
  </p:sldMasterIdLst>
  <p:handoutMasterIdLst>
    <p:handoutMasterId r:id="rId2"/>
  </p:handout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prnWhat="handouts2"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C69FF03A-DF0C-4845-94BB-EF2385AD676B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2700" cmpd="sng">
              <a:solidFill>
                <a:schemeClr val="accent1"/>
              </a:solidFill>
            </a:ln>
          </a:top>
          <a:bottom>
            <a:ln w="2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 w="10000" cmpd="sng">
              <a:solidFill>
                <a:schemeClr val="accent1"/>
              </a:solidFill>
            </a:ln>
          </a:top>
          <a:bottom>
            <a:ln w="10000" cmpd="sng">
              <a:solidFill>
                <a:schemeClr val="accent1"/>
              </a:solidFill>
            </a:ln>
          </a:bottom>
        </a:tcBdr>
        <a:fill>
          <a:solidFill>
            <a:schemeClr val="accent1">
              <a:alpha val="20000"/>
              <a:tint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>
    <p:restoredLeft sz="12042"/>
    <p:restoredTop sz="96158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6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handoutMaster" Target="handoutMasters/handout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presProps" Target="presProps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1.xlsx"  /></Relationships>
</file>

<file path=ppt/charts/chart1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title>
      <c:layout/>
      <c:overlay val="0"/>
      <c:txPr>
        <a:bodyPr/>
        <a:lstStyle/>
        <a:p>
          <a:pPr>
            <a:defRPr sz="1800"/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최저임금(원)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6030</c:v>
                </c:pt>
                <c:pt idx="1">
                  <c:v>6470</c:v>
                </c:pt>
                <c:pt idx="2">
                  <c:v>7530</c:v>
                </c:pt>
              </c:numCache>
            </c:numRef>
          </c:val>
        </c:ser>
        <c:gapWidth val="150"/>
        <c:overlap val="0"/>
        <c:axId val="291747128"/>
        <c:axId val="110585824"/>
      </c:barChart>
      <c:catAx>
        <c:axId val="291747128"/>
        <c:scaling>
          <c:orientation val="minMax"/>
        </c:scaling>
        <c:axPos val="b"/>
        <c:crossAx val="110585824"/>
        <c:delete val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110585824"/>
        <c:scaling>
          <c:orientation val="minMax"/>
        </c:scaling>
        <c:axPos val="l"/>
        <c:crossAx val="291747128"/>
        <c:delete val="0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es val="autoZero"/>
        <c:crossBetween val="between"/>
      </c:valAx>
      <c:spPr>
        <a:noFill/>
        <a:ln w="9525" cap="flat" cmpd="sng" algn="ctr">
          <a:noFill/>
          <a:prstDash val="solid"/>
          <a:round/>
        </a:ln>
      </c:spPr>
    </c:plotArea>
    <c:legend>
      <c:legendPos val="r"/>
      <c:layout>
        <c:manualLayout>
          <c:xMode val="edge"/>
          <c:yMode val="edge"/>
          <c:x val="0.82086026668548584"/>
          <c:y val="0.86010527610778809"/>
          <c:w val="0.15382722020149231"/>
          <c:h val="0.092531502246856689"/>
        </c:manualLayout>
      </c:layout>
      <c:overlay val="0"/>
      <c:spPr/>
      <c:txPr>
        <a:bodyPr/>
        <a:lstStyle/>
        <a:p>
          <a:pPr>
            <a:defRPr sz="1800" b="1"/>
          </a:pPr>
          <a:endParaRPr lang="ko-KR"/>
        </a:p>
      </c:txPr>
    </c:legend>
    <c:dispBlanksAs val="gap"/>
  </c:chart>
  <c:txPr>
    <a:bodyPr/>
    <a:lstStyle/>
    <a:p>
      <a:pPr>
        <a:defRPr sz="1200">
          <a:ea typeface="함초롬돋움"/>
        </a:defRPr>
      </a:pPr>
      <a:endParaRPr lang="ko-KR"/>
    </a:p>
  </c:txPr>
  <c:extLst>
    <c:ext uri="CC8EB2C9-7E31-499d-B8F2-F6CE61031016">
      <ho:hncChartStyle xmlns:ho="http://schemas.haansoft.com/office/8.0" layoutIndex="-1" colorIndex="0" styleIndex="-1"/>
    </c:ext>
  </c:extLst>
  <c:externalData r:id="rId1">
    <c:autoUpdate val="0"/>
  </c:externalData>
</c:chartSpace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D8D7A7C4-C82A-4D21-9AB0-F0C5A1D3EF09}" type="datetime1">
              <a:rPr lang="ko-KR" altLang="en-US"/>
              <a:pPr lvl="0">
                <a:defRPr lang="ko-KR" altLang="en-US"/>
              </a:pPr>
              <a:t>2017-12-22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F450E784-2449-4FFD-AA69-3F5CFAA75BCB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2016-12-02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2016-12-02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2017-12-21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Relationship Id="rId3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chart" Target="../charts/chart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>
            <a:lum bright="30000" contrast="-20000"/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401" y="1700784"/>
            <a:ext cx="10363198" cy="14700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6000" b="1">
                <a:latin typeface="맑은 고딕"/>
                <a:ea typeface="맑은 고딕"/>
                <a:cs typeface="맑은 고딕"/>
              </a:rPr>
              <a:t>201</a:t>
            </a:r>
            <a:r>
              <a:rPr lang="en-US" altLang="ko-KR" sz="6000" b="1">
                <a:latin typeface="맑은 고딕"/>
                <a:ea typeface="맑은 고딕"/>
                <a:cs typeface="맑은 고딕"/>
              </a:rPr>
              <a:t>8</a:t>
            </a:r>
            <a:r>
              <a:rPr lang="ko-KR" altLang="en-US" sz="6000" b="1">
                <a:latin typeface="맑은 고딕"/>
                <a:ea typeface="맑은 고딕"/>
                <a:cs typeface="맑은 고딕"/>
              </a:rPr>
              <a:t>년 급식비 인상안</a:t>
            </a:r>
            <a:endParaRPr lang="ko-KR" altLang="en-US" sz="6000" b="1"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6" name=""/>
          <p:cNvSpPr/>
          <p:nvPr/>
        </p:nvSpPr>
        <p:spPr>
          <a:xfrm>
            <a:off x="0" y="5684276"/>
            <a:ext cx="12192000" cy="1173724"/>
          </a:xfrm>
          <a:prstGeom prst="rect">
            <a:avLst/>
          </a:prstGeom>
          <a:solidFill>
            <a:schemeClr val="bg1"/>
          </a:solidFill>
          <a:ln algn="ctr"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03981" y="5684276"/>
            <a:ext cx="6384036" cy="11737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601" y="1122267"/>
            <a:ext cx="10972798" cy="1143000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>급식비 인상 배경</a:t>
            </a:r>
            <a:endParaRPr lang="ko-KR" altLang="en-US"/>
          </a:p>
        </p:txBody>
      </p:sp>
      <p:sp>
        <p:nvSpPr>
          <p:cNvPr id="4" name=""/>
          <p:cNvSpPr/>
          <p:nvPr/>
        </p:nvSpPr>
        <p:spPr>
          <a:xfrm>
            <a:off x="609599" y="1412748"/>
            <a:ext cx="10815067" cy="706056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r>
              <a:rPr lang="en-US" altLang="ko-KR" sz="3000">
                <a:solidFill>
                  <a:schemeClr val="tx1"/>
                </a:solidFill>
                <a:latin typeface="한컴 윤고딕 240"/>
                <a:ea typeface="한컴 윤고딕 240"/>
                <a:cs typeface="맑은 고딕"/>
              </a:rPr>
              <a:t>2018</a:t>
            </a:r>
            <a:r>
              <a:rPr lang="ko-KR" altLang="en-US" sz="3000">
                <a:solidFill>
                  <a:schemeClr val="tx1"/>
                </a:solidFill>
                <a:latin typeface="한컴 윤고딕 240"/>
                <a:ea typeface="한컴 윤고딕 240"/>
                <a:cs typeface="맑은 고딕"/>
              </a:rPr>
              <a:t>년 최저임금 전년대비 </a:t>
            </a:r>
            <a:r>
              <a:rPr lang="en-US" altLang="ko-KR" sz="3000">
                <a:solidFill>
                  <a:schemeClr val="tx1"/>
                </a:solidFill>
                <a:latin typeface="한컴 윤고딕 240"/>
                <a:ea typeface="한컴 윤고딕 240"/>
                <a:cs typeface="맑은 고딕"/>
              </a:rPr>
              <a:t>16.4%</a:t>
            </a:r>
            <a:r>
              <a:rPr lang="ko-KR" altLang="en-US" sz="3000">
                <a:solidFill>
                  <a:schemeClr val="tx1"/>
                </a:solidFill>
                <a:latin typeface="한컴 윤고딕 240"/>
                <a:ea typeface="한컴 윤고딕 240"/>
                <a:cs typeface="맑은 고딕"/>
              </a:rPr>
              <a:t> 인상으로 인한 인건비 상승</a:t>
            </a:r>
            <a:endParaRPr lang="ko-KR" altLang="en-US" sz="3000">
              <a:solidFill>
                <a:schemeClr val="tx1"/>
              </a:solidFill>
              <a:latin typeface="한컴 윤고딕 240"/>
              <a:ea typeface="한컴 윤고딕 240"/>
              <a:cs typeface="맑은 고딕"/>
            </a:endParaRPr>
          </a:p>
        </p:txBody>
      </p:sp>
      <p:graphicFrame>
        <p:nvGraphicFramePr>
          <p:cNvPr id="6" name=""/>
          <p:cNvGraphicFramePr/>
          <p:nvPr/>
        </p:nvGraphicFramePr>
        <p:xfrm>
          <a:off x="1882140" y="2132838"/>
          <a:ext cx="8534400" cy="2952369"/>
        </p:xfrm>
        <a:graphic>
          <a:graphicData uri="http://schemas.openxmlformats.org/drawingml/2006/chart">
            <c:chart r:id="rId2"/>
          </a:graphicData>
        </a:graphic>
      </p:graphicFrame>
      <p:sp>
        <p:nvSpPr>
          <p:cNvPr id="9" name=""/>
          <p:cNvSpPr/>
          <p:nvPr/>
        </p:nvSpPr>
        <p:spPr>
          <a:xfrm>
            <a:off x="623316" y="5287200"/>
            <a:ext cx="11017377" cy="145421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1</a:t>
            </a:r>
            <a:r>
              <a:rPr lang="en-US" altLang="ko-KR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7</a:t>
            </a:r>
            <a:r>
              <a:rPr lang="ko-KR" altLang="en-US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년 전년대비 약 </a:t>
            </a:r>
            <a:r>
              <a:rPr lang="en-US" altLang="ko-KR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7</a:t>
            </a:r>
            <a:r>
              <a:rPr lang="ko-KR" altLang="en-US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lang="en-US" altLang="ko-KR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3</a:t>
            </a:r>
            <a:r>
              <a:rPr lang="ko-KR" altLang="en-US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%</a:t>
            </a:r>
            <a:r>
              <a:rPr lang="ko-KR" altLang="en-US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 / 1</a:t>
            </a:r>
            <a:r>
              <a:rPr lang="en-US" altLang="ko-KR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8</a:t>
            </a:r>
            <a:r>
              <a:rPr lang="ko-KR" altLang="en-US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년 전년대비 약 </a:t>
            </a:r>
            <a:r>
              <a:rPr lang="en-US" altLang="ko-KR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16</a:t>
            </a:r>
            <a:r>
              <a:rPr lang="ko-KR" altLang="en-US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lang="en-US" altLang="ko-KR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4</a:t>
            </a:r>
            <a:r>
              <a:rPr lang="ko-KR" altLang="en-US" sz="4500" b="1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%</a:t>
            </a:r>
            <a:r>
              <a:rPr lang="ko-KR" altLang="en-US" sz="30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 인상</a:t>
            </a:r>
            <a:endParaRPr lang="ko-KR" altLang="en-US" sz="3000" b="1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  <a:p>
            <a:pPr algn="ctr">
              <a:defRPr lang="ko-KR" altLang="en-US"/>
            </a:pPr>
            <a:r>
              <a:rPr lang="ko-KR" altLang="en-US" sz="2500" b="1">
                <a:solidFill>
                  <a:schemeClr val="tx2"/>
                </a:solidFill>
                <a:latin typeface="맑은 고딕"/>
                <a:ea typeface="맑은 고딕"/>
                <a:cs typeface="맑은 고딕"/>
              </a:rPr>
              <a:t>(매년 상승추세로 인건비율 증가로 인한 식단가 인상은 불가피한 상황)</a:t>
            </a:r>
            <a:endParaRPr lang="ko-KR" altLang="en-US" sz="2500" b="1">
              <a:solidFill>
                <a:schemeClr val="tx2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0" name=""/>
          <p:cNvSpPr/>
          <p:nvPr/>
        </p:nvSpPr>
        <p:spPr>
          <a:xfrm>
            <a:off x="-24765" y="218472"/>
            <a:ext cx="12192000" cy="90379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p>
            <a:pPr algn="r">
              <a:defRPr lang="ko-KR" altLang="en-US"/>
            </a:pPr>
            <a:r>
              <a:rPr lang="ko-KR" altLang="en-US" sz="4000" b="1">
                <a:latin typeface="한컴 윤고딕 230"/>
                <a:ea typeface="한컴 윤고딕 230"/>
                <a:cs typeface="맑은 고딕"/>
              </a:rPr>
              <a:t>급식비 인상 배경 Ⅰ</a:t>
            </a:r>
            <a:r>
              <a:rPr lang="ko-KR" altLang="en-US" sz="4500" b="1">
                <a:latin typeface="한컴 윤고딕 230"/>
                <a:ea typeface="한컴 윤고딕 230"/>
                <a:cs typeface="맑은 고딕"/>
              </a:rPr>
              <a:t> </a:t>
            </a:r>
            <a:endParaRPr lang="ko-KR" altLang="en-US" sz="4500" b="1">
              <a:latin typeface="한컴 윤고딕 230"/>
              <a:ea typeface="한컴 윤고딕 230"/>
              <a:cs typeface="맑은 고딕"/>
            </a:endParaRPr>
          </a:p>
        </p:txBody>
      </p:sp>
      <p:cxnSp>
        <p:nvCxnSpPr>
          <p:cNvPr id="11" name=""/>
          <p:cNvCxnSpPr/>
          <p:nvPr/>
        </p:nvCxnSpPr>
        <p:spPr>
          <a:xfrm>
            <a:off x="-24765" y="116586"/>
            <a:ext cx="12192000" cy="0"/>
          </a:xfrm>
          <a:prstGeom prst="line">
            <a:avLst/>
          </a:prstGeom>
          <a:solidFill>
            <a:srgbClr val="171759"/>
          </a:solidFill>
          <a:ln w="57150"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"/>
          <p:cNvSpPr txBox="1"/>
          <p:nvPr/>
        </p:nvSpPr>
        <p:spPr>
          <a:xfrm>
            <a:off x="3489959" y="4221099"/>
            <a:ext cx="1021843" cy="43602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en-US" altLang="ko-KR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6</a:t>
            </a: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,</a:t>
            </a:r>
            <a:r>
              <a:rPr xmlns:mc="http://schemas.openxmlformats.org/markup-compatibility/2006" xmlns:hp="http://schemas.haansoft.com/office/presentation/8.0" lang="en-US" altLang="ko-KR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03</a:t>
            </a: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0</a:t>
            </a:r>
            <a:endParaRPr xmlns:mc="http://schemas.openxmlformats.org/markup-compatibility/2006" xmlns:hp="http://schemas.haansoft.com/office/presentation/8.0" lang="ko-KR" altLang="en-US" sz="2300" mc:Ignorable="hp" hp:hslEmbossed="0">
              <a:ln w="12700" cap="flat" cmpd="sng" algn="ctr">
                <a:solidFill>
                  <a:schemeClr val="accent2">
                    <a:satMod val="105000"/>
                  </a:schemeClr>
                </a:solidFill>
                <a:prstDash val="solid"/>
                <a:round/>
              </a:ln>
              <a:gradFill flip="xy"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  <a:tileRect/>
              </a:gra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</a:endParaRPr>
          </a:p>
        </p:txBody>
      </p:sp>
      <p:sp>
        <p:nvSpPr>
          <p:cNvPr id="13" name=""/>
          <p:cNvSpPr txBox="1"/>
          <p:nvPr/>
        </p:nvSpPr>
        <p:spPr>
          <a:xfrm>
            <a:off x="5519928" y="3347688"/>
            <a:ext cx="1021843" cy="441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6,</a:t>
            </a:r>
            <a:r>
              <a:rPr xmlns:mc="http://schemas.openxmlformats.org/markup-compatibility/2006" xmlns:hp="http://schemas.haansoft.com/office/presentation/8.0" lang="en-US" altLang="ko-KR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47</a:t>
            </a: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0</a:t>
            </a:r>
            <a:endParaRPr xmlns:mc="http://schemas.openxmlformats.org/markup-compatibility/2006" xmlns:hp="http://schemas.haansoft.com/office/presentation/8.0" lang="ko-KR" altLang="en-US" sz="2300" mc:Ignorable="hp" hp:hslEmbossed="0">
              <a:ln w="12700" cap="flat" cmpd="sng" algn="ctr">
                <a:solidFill>
                  <a:schemeClr val="accent2">
                    <a:satMod val="105000"/>
                  </a:schemeClr>
                </a:solidFill>
                <a:prstDash val="solid"/>
                <a:round/>
              </a:ln>
              <a:gradFill flip="xy"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  <a:tileRect/>
              </a:gra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</a:endParaRPr>
          </a:p>
        </p:txBody>
      </p:sp>
      <p:sp>
        <p:nvSpPr>
          <p:cNvPr id="14" name=""/>
          <p:cNvSpPr txBox="1"/>
          <p:nvPr/>
        </p:nvSpPr>
        <p:spPr>
          <a:xfrm>
            <a:off x="7594472" y="2420874"/>
            <a:ext cx="1021843" cy="443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en-US" altLang="ko-KR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7</a:t>
            </a: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,</a:t>
            </a:r>
            <a:r>
              <a:rPr xmlns:mc="http://schemas.openxmlformats.org/markup-compatibility/2006" xmlns:hp="http://schemas.haansoft.com/office/presentation/8.0" lang="en-US" altLang="ko-KR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53</a:t>
            </a:r>
            <a:r>
              <a:rPr xmlns:mc="http://schemas.openxmlformats.org/markup-compatibility/2006" xmlns:hp="http://schemas.haansoft.com/office/presentation/8.0" lang="ko-KR" altLang="en-US" sz="2300" mc:Ignorable="hp" hp:hslEmbossed="0">
                <a:ln w="12700" cap="flat" cmpd="sng" algn="ctr">
                  <a:solidFill>
                    <a:schemeClr val="accent2">
                      <a:satMod val="105000"/>
                    </a:schemeClr>
                  </a:solidFill>
                  <a:prstDash val="solid"/>
                  <a:round/>
                </a:ln>
                <a:gradFill flip="xy" rotWithShape="1">
                  <a:gsLst>
                    <a:gs pos="0">
                      <a:schemeClr val="accent2">
                        <a:shade val="51000"/>
                        <a:satMod val="130000"/>
                      </a:schemeClr>
                    </a:gs>
                    <a:gs pos="80000">
                      <a:schemeClr val="accent2">
                        <a:shade val="93000"/>
                        <a:satMod val="130000"/>
                      </a:schemeClr>
                    </a:gs>
                    <a:gs pos="100000">
                      <a:schemeClr val="accent2">
                        <a:shade val="94000"/>
                        <a:satMod val="135000"/>
                      </a:schemeClr>
                    </a:gs>
                  </a:gsLst>
                  <a:lin ang="16200000" scaled="0"/>
                  <a:tileRect/>
                </a:gra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</a:rPr>
              <a:t>0</a:t>
            </a:r>
            <a:endParaRPr xmlns:mc="http://schemas.openxmlformats.org/markup-compatibility/2006" xmlns:hp="http://schemas.haansoft.com/office/presentation/8.0" lang="ko-KR" altLang="en-US" sz="2300" mc:Ignorable="hp" hp:hslEmbossed="0">
              <a:ln w="12700" cap="flat" cmpd="sng" algn="ctr">
                <a:solidFill>
                  <a:schemeClr val="accent2">
                    <a:satMod val="105000"/>
                  </a:schemeClr>
                </a:solidFill>
                <a:prstDash val="solid"/>
                <a:round/>
              </a:ln>
              <a:gradFill flip="xy"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  <a:tileRect/>
              </a:gra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</a:endParaRPr>
          </a:p>
        </p:txBody>
      </p:sp>
      <p:sp>
        <p:nvSpPr>
          <p:cNvPr id="15" name=""/>
          <p:cNvSpPr/>
          <p:nvPr/>
        </p:nvSpPr>
        <p:spPr>
          <a:xfrm>
            <a:off x="407289" y="5193221"/>
            <a:ext cx="10959084" cy="252031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200" b="1">
                <a:solidFill>
                  <a:schemeClr val="tx2">
                    <a:lumMod val="50000"/>
                  </a:schemeClr>
                </a:solidFill>
              </a:rPr>
              <a:t>차트1) 최저임금  (출처 : 고용노동부)</a:t>
            </a:r>
            <a:endParaRPr lang="ko-KR" altLang="en-US" sz="1200" b="1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-24765" y="218472"/>
            <a:ext cx="12192000" cy="90379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p>
            <a:pPr algn="r">
              <a:defRPr lang="ko-KR" altLang="en-US"/>
            </a:pPr>
            <a:r>
              <a:rPr lang="ko-KR" altLang="en-US" sz="4000" b="1">
                <a:latin typeface="한컴 윤고딕 230"/>
                <a:ea typeface="한컴 윤고딕 230"/>
                <a:cs typeface="맑은 고딕"/>
              </a:rPr>
              <a:t>급식비 인상 배경 Ⅱ   </a:t>
            </a:r>
            <a:r>
              <a:rPr lang="ko-KR" altLang="en-US" sz="4000" b="1">
                <a:latin typeface="한컴 백제 M"/>
                <a:ea typeface="한컴 백제 M"/>
                <a:cs typeface="맑은 고딕"/>
              </a:rPr>
              <a:t>  </a:t>
            </a:r>
            <a:r>
              <a:rPr lang="ko-KR" altLang="en-US" sz="4500" b="1">
                <a:latin typeface="맑은 고딕"/>
                <a:ea typeface="맑은 고딕"/>
                <a:cs typeface="맑은 고딕"/>
              </a:rPr>
              <a:t> </a:t>
            </a:r>
            <a:endParaRPr lang="ko-KR" altLang="en-US" sz="4500" b="1">
              <a:latin typeface="맑은 고딕"/>
              <a:ea typeface="맑은 고딕"/>
              <a:cs typeface="맑은 고딕"/>
            </a:endParaRPr>
          </a:p>
        </p:txBody>
      </p:sp>
      <p:cxnSp>
        <p:nvCxnSpPr>
          <p:cNvPr id="11" name=""/>
          <p:cNvCxnSpPr/>
          <p:nvPr/>
        </p:nvCxnSpPr>
        <p:spPr>
          <a:xfrm>
            <a:off x="-24765" y="116586"/>
            <a:ext cx="12192000" cy="0"/>
          </a:xfrm>
          <a:prstGeom prst="line">
            <a:avLst/>
          </a:prstGeom>
          <a:solidFill>
            <a:srgbClr val="171759"/>
          </a:solidFill>
          <a:ln w="57150"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내용 개체 틀 2"/>
          <p:cNvSpPr>
            <a:spLocks noGrp="1"/>
          </p:cNvSpPr>
          <p:nvPr>
            <p:ph idx="1"/>
          </p:nvPr>
        </p:nvSpPr>
        <p:spPr>
          <a:xfrm>
            <a:off x="119253" y="1484757"/>
            <a:ext cx="12241530" cy="1152144"/>
          </a:xfrm>
        </p:spPr>
        <p:txBody>
          <a:bodyPr vert="horz" lIns="91440" tIns="45720" rIns="91440" bIns="45720">
            <a:normAutofit lnSpcReduction="10000"/>
          </a:bodyPr>
          <a:lstStyle/>
          <a:p>
            <a:pPr>
              <a:lnSpc>
                <a:spcPct val="115000"/>
              </a:lnSpc>
              <a:buNone/>
              <a:defRPr lang="ko-KR" altLang="en-US"/>
            </a:pPr>
            <a:r>
              <a:rPr lang="ko-KR" altLang="en-US" sz="2600">
                <a:latin typeface="한컴 윤고딕 240"/>
                <a:ea typeface="한컴 윤고딕 240"/>
              </a:rPr>
              <a:t>-201</a:t>
            </a:r>
            <a:r>
              <a:rPr lang="en-US" altLang="ko-KR" sz="2600">
                <a:latin typeface="한컴 윤고딕 240"/>
                <a:ea typeface="한컴 윤고딕 240"/>
              </a:rPr>
              <a:t>8</a:t>
            </a:r>
            <a:r>
              <a:rPr lang="ko-KR" altLang="en-US" sz="2600">
                <a:latin typeface="한컴 윤고딕 240"/>
                <a:ea typeface="한컴 윤고딕 240"/>
              </a:rPr>
              <a:t>년 최저임금 전년대비 </a:t>
            </a:r>
            <a:r>
              <a:rPr lang="en-US" altLang="ko-KR" sz="2600">
                <a:latin typeface="한컴 윤고딕 240"/>
                <a:ea typeface="한컴 윤고딕 240"/>
              </a:rPr>
              <a:t>16</a:t>
            </a:r>
            <a:r>
              <a:rPr lang="ko-KR" altLang="en-US" sz="2600">
                <a:latin typeface="한컴 윤고딕 240"/>
                <a:ea typeface="한컴 윤고딕 240"/>
              </a:rPr>
              <a:t>.</a:t>
            </a:r>
            <a:r>
              <a:rPr lang="en-US" altLang="ko-KR" sz="2600">
                <a:latin typeface="한컴 윤고딕 240"/>
                <a:ea typeface="한컴 윤고딕 240"/>
              </a:rPr>
              <a:t>4</a:t>
            </a:r>
            <a:r>
              <a:rPr lang="ko-KR" altLang="en-US" sz="2600">
                <a:latin typeface="한컴 윤고딕 240"/>
                <a:ea typeface="한컴 윤고딕 240"/>
              </a:rPr>
              <a:t>% 인상</a:t>
            </a:r>
            <a:endParaRPr lang="ko-KR" altLang="en-US" sz="2600">
              <a:latin typeface="한컴 윤고딕 240"/>
              <a:ea typeface="한컴 윤고딕 240"/>
            </a:endParaRPr>
          </a:p>
          <a:p>
            <a:pPr>
              <a:lnSpc>
                <a:spcPct val="115000"/>
              </a:lnSpc>
              <a:buNone/>
              <a:defRPr lang="ko-KR" altLang="en-US"/>
            </a:pPr>
            <a:r>
              <a:rPr lang="ko-KR" altLang="en-US" sz="2600">
                <a:latin typeface="한컴 윤고딕 240"/>
                <a:ea typeface="한컴 윤고딕 240"/>
              </a:rPr>
              <a:t>-201</a:t>
            </a:r>
            <a:r>
              <a:rPr lang="en-US" altLang="ko-KR" sz="2600">
                <a:latin typeface="한컴 윤고딕 240"/>
                <a:ea typeface="한컴 윤고딕 240"/>
              </a:rPr>
              <a:t>8</a:t>
            </a:r>
            <a:r>
              <a:rPr lang="ko-KR" altLang="en-US" sz="2600">
                <a:latin typeface="한컴 윤고딕 240"/>
                <a:ea typeface="한컴 윤고딕 240"/>
              </a:rPr>
              <a:t>년 소비자 물가상승률</a:t>
            </a:r>
            <a:r>
              <a:rPr lang="en-US" altLang="ko-KR" sz="2600">
                <a:latin typeface="한컴 윤고딕 240"/>
                <a:ea typeface="한컴 윤고딕 240"/>
              </a:rPr>
              <a:t> </a:t>
            </a:r>
            <a:r>
              <a:rPr lang="ko-KR" altLang="en-US" sz="2600">
                <a:latin typeface="한컴 윤고딕 240"/>
                <a:ea typeface="한컴 윤고딕 240"/>
              </a:rPr>
              <a:t>약 2%로 전망(201</a:t>
            </a:r>
            <a:r>
              <a:rPr lang="en-US" altLang="ko-KR" sz="2600">
                <a:latin typeface="한컴 윤고딕 240"/>
                <a:ea typeface="한컴 윤고딕 240"/>
              </a:rPr>
              <a:t>7</a:t>
            </a:r>
            <a:r>
              <a:rPr lang="ko-KR" altLang="en-US" sz="2600">
                <a:latin typeface="한컴 윤고딕 240"/>
                <a:ea typeface="한컴 윤고딕 240"/>
              </a:rPr>
              <a:t>.1</a:t>
            </a:r>
            <a:r>
              <a:rPr lang="en-US" altLang="ko-KR" sz="2600">
                <a:latin typeface="한컴 윤고딕 240"/>
                <a:ea typeface="한컴 윤고딕 240"/>
              </a:rPr>
              <a:t>1</a:t>
            </a:r>
            <a:r>
              <a:rPr lang="ko-KR" altLang="en-US" sz="2600">
                <a:latin typeface="한컴 윤고딕 240"/>
                <a:ea typeface="한컴 윤고딕 240"/>
              </a:rPr>
              <a:t> 기준)</a:t>
            </a:r>
            <a:endParaRPr lang="ko-KR" altLang="en-US" sz="2600">
              <a:latin typeface="한컴 윤고딕 240"/>
              <a:ea typeface="한컴 윤고딕 240"/>
            </a:endParaRPr>
          </a:p>
        </p:txBody>
      </p:sp>
      <p:sp>
        <p:nvSpPr>
          <p:cNvPr id="20" name=""/>
          <p:cNvSpPr/>
          <p:nvPr/>
        </p:nvSpPr>
        <p:spPr>
          <a:xfrm>
            <a:off x="454533" y="2924937"/>
            <a:ext cx="11233404" cy="360045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2">
                <a:lumMod val="30000"/>
              </a:schemeClr>
            </a:solidFill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lnSpc>
                <a:spcPct val="150000"/>
              </a:lnSpc>
              <a:defRPr lang="ko-KR" altLang="en-US"/>
            </a:pP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급식 수입액 중 식재료 비용을 </a:t>
            </a:r>
            <a:r>
              <a:rPr lang="en-US" altLang="ko-KR" sz="2000">
                <a:solidFill>
                  <a:schemeClr val="tx1"/>
                </a:solidFill>
                <a:latin typeface="한컴 윤고딕 240"/>
                <a:ea typeface="한컴 윤고딕 240"/>
              </a:rPr>
              <a:t>2017</a:t>
            </a: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년 수준으로 보장하고</a:t>
            </a:r>
            <a:r>
              <a:rPr lang="en-US" altLang="ko-KR" sz="2000">
                <a:solidFill>
                  <a:schemeClr val="tx1"/>
                </a:solidFill>
                <a:latin typeface="한컴 윤고딕 240"/>
                <a:ea typeface="한컴 윤고딕 240"/>
              </a:rPr>
              <a:t>,</a:t>
            </a:r>
            <a:endParaRPr lang="en-US" altLang="ko-KR" sz="20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전년대비 </a:t>
            </a:r>
            <a:r>
              <a:rPr lang="en-US" altLang="ko-KR" sz="2000">
                <a:solidFill>
                  <a:schemeClr val="tx1"/>
                </a:solidFill>
                <a:latin typeface="한컴 윤고딕 240"/>
                <a:ea typeface="한컴 윤고딕 240"/>
              </a:rPr>
              <a:t>16.4%</a:t>
            </a: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 인상된 최저임금으로 인해 상승된 고정 지출 인건비를 충당하기 위해서</a:t>
            </a:r>
            <a:endParaRPr lang="ko-KR" altLang="en-US" sz="20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급식비 인상이 불가피함</a:t>
            </a:r>
            <a:r>
              <a:rPr lang="en-US" altLang="ko-KR" sz="2000">
                <a:solidFill>
                  <a:schemeClr val="tx1"/>
                </a:solidFill>
                <a:latin typeface="한컴 윤고딕 240"/>
                <a:ea typeface="한컴 윤고딕 240"/>
              </a:rPr>
              <a:t>.</a:t>
            </a:r>
            <a:endParaRPr lang="en-US" altLang="ko-KR" sz="20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endParaRPr lang="en-US" altLang="ko-KR" sz="20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     현재 급식비 </a:t>
            </a:r>
            <a:r>
              <a:rPr lang="en-US" altLang="ko-KR" sz="2000">
                <a:solidFill>
                  <a:schemeClr val="tx1"/>
                </a:solidFill>
                <a:latin typeface="한컴 윤고딕 240"/>
                <a:ea typeface="한컴 윤고딕 240"/>
              </a:rPr>
              <a:t>14,700</a:t>
            </a:r>
            <a:r>
              <a:rPr lang="ko-KR" altLang="en-US" sz="2000">
                <a:solidFill>
                  <a:schemeClr val="tx1"/>
                </a:solidFill>
                <a:latin typeface="한컴 윤고딕 240"/>
                <a:ea typeface="한컴 윤고딕 240"/>
              </a:rPr>
              <a:t>원 중</a:t>
            </a:r>
            <a:endParaRPr lang="ko-KR" altLang="en-US" sz="20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      인건비가 차지하는 비율 </a:t>
            </a:r>
            <a:r>
              <a:rPr lang="en-US" altLang="ko-KR" sz="1700">
                <a:solidFill>
                  <a:schemeClr val="tx1"/>
                </a:solidFill>
                <a:latin typeface="한컴 윤고딕 240"/>
                <a:ea typeface="한컴 윤고딕 240"/>
              </a:rPr>
              <a:t>25%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의 최저임금 인상률 </a:t>
            </a:r>
            <a:r>
              <a:rPr lang="en-US" altLang="ko-KR" sz="1700">
                <a:solidFill>
                  <a:srgbClr val="0000ff"/>
                </a:solidFill>
                <a:latin typeface="한컴 윤고딕 240"/>
                <a:ea typeface="한컴 윤고딕 240"/>
              </a:rPr>
              <a:t>16.4%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 적용 시 약 </a:t>
            </a:r>
            <a:r>
              <a:rPr lang="en-US" altLang="ko-KR" sz="1700">
                <a:solidFill>
                  <a:schemeClr val="tx1"/>
                </a:solidFill>
                <a:latin typeface="한컴 윤고딕 240"/>
                <a:ea typeface="한컴 윤고딕 240"/>
              </a:rPr>
              <a:t>600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원 인상</a:t>
            </a:r>
            <a:r>
              <a:rPr lang="en-US" altLang="ko-KR" sz="1700">
                <a:solidFill>
                  <a:schemeClr val="tx1"/>
                </a:solidFill>
                <a:latin typeface="한컴 윤고딕 240"/>
                <a:ea typeface="한컴 윤고딕 240"/>
              </a:rPr>
              <a:t>,</a:t>
            </a:r>
            <a:endParaRPr lang="en-US" altLang="ko-KR" sz="1700">
              <a:solidFill>
                <a:schemeClr val="tx1"/>
              </a:solidFill>
              <a:latin typeface="한컴 윤고딕 240"/>
              <a:ea typeface="한컴 윤고딕 240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      식재료비가 차지하는 비율 </a:t>
            </a:r>
            <a:r>
              <a:rPr lang="en-US" altLang="ko-KR" sz="1700">
                <a:solidFill>
                  <a:schemeClr val="tx1"/>
                </a:solidFill>
                <a:latin typeface="한컴 윤고딕 240"/>
                <a:ea typeface="한컴 윤고딕 240"/>
              </a:rPr>
              <a:t>67%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의 물가상승률 </a:t>
            </a:r>
            <a:r>
              <a:rPr lang="en-US" altLang="ko-KR" sz="1700">
                <a:solidFill>
                  <a:srgbClr val="0000ff"/>
                </a:solidFill>
                <a:latin typeface="한컴 윤고딕 240"/>
                <a:ea typeface="한컴 윤고딕 240"/>
              </a:rPr>
              <a:t>2%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 적용 시 약 </a:t>
            </a:r>
            <a:r>
              <a:rPr lang="en-US" altLang="ko-KR" sz="1700">
                <a:solidFill>
                  <a:schemeClr val="tx1"/>
                </a:solidFill>
                <a:latin typeface="한컴 윤고딕 240"/>
                <a:ea typeface="한컴 윤고딕 240"/>
              </a:rPr>
              <a:t>200</a:t>
            </a:r>
            <a:r>
              <a:rPr lang="ko-KR" altLang="en-US" sz="1700">
                <a:solidFill>
                  <a:schemeClr val="tx1"/>
                </a:solidFill>
                <a:latin typeface="한컴 윤고딕 240"/>
                <a:ea typeface="한컴 윤고딕 240"/>
              </a:rPr>
              <a:t>원 인상하여 </a:t>
            </a:r>
            <a:r>
              <a:rPr lang="ko-KR" altLang="en-US" sz="2000">
                <a:solidFill>
                  <a:srgbClr val="0000ff"/>
                </a:solidFill>
                <a:latin typeface="한컴 윤고딕 240"/>
                <a:ea typeface="한컴 윤고딕 240"/>
              </a:rPr>
              <a:t>총 </a:t>
            </a:r>
            <a:r>
              <a:rPr lang="en-US" altLang="ko-KR" sz="2000">
                <a:solidFill>
                  <a:srgbClr val="0000ff"/>
                </a:solidFill>
                <a:latin typeface="한컴 윤고딕 240"/>
                <a:ea typeface="한컴 윤고딕 240"/>
              </a:rPr>
              <a:t>800</a:t>
            </a:r>
            <a:r>
              <a:rPr lang="ko-KR" altLang="en-US" sz="2000">
                <a:solidFill>
                  <a:srgbClr val="0000ff"/>
                </a:solidFill>
                <a:latin typeface="한컴 윤고딕 240"/>
                <a:ea typeface="한컴 윤고딕 240"/>
              </a:rPr>
              <a:t>원 인상으로 반영</a:t>
            </a:r>
            <a:endParaRPr lang="ko-KR" altLang="en-US" sz="2000">
              <a:solidFill>
                <a:srgbClr val="0000ff"/>
              </a:solidFill>
              <a:latin typeface="한컴 윤고딕 240"/>
              <a:ea typeface="한컴 윤고딕 240"/>
            </a:endParaRPr>
          </a:p>
        </p:txBody>
      </p:sp>
      <p:sp>
        <p:nvSpPr>
          <p:cNvPr id="22" name=""/>
          <p:cNvSpPr/>
          <p:nvPr/>
        </p:nvSpPr>
        <p:spPr>
          <a:xfrm>
            <a:off x="731329" y="5085207"/>
            <a:ext cx="324040" cy="32404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algn="ctr"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-24765" y="218472"/>
            <a:ext cx="12192000" cy="90379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p>
            <a:pPr algn="r">
              <a:defRPr lang="ko-KR" altLang="en-US"/>
            </a:pPr>
            <a:r>
              <a:rPr lang="ko-KR" altLang="en-US" sz="4000" b="1">
                <a:latin typeface="한컴 윤고딕 230"/>
                <a:ea typeface="한컴 윤고딕 230"/>
                <a:cs typeface="맑은 고딕"/>
              </a:rPr>
              <a:t>급식비 인상액 산정</a:t>
            </a:r>
            <a:r>
              <a:rPr lang="ko-KR" altLang="en-US" sz="4000" b="1">
                <a:latin typeface="한컴 백제 M"/>
                <a:ea typeface="한컴 백제 M"/>
                <a:cs typeface="맑은 고딕"/>
              </a:rPr>
              <a:t> </a:t>
            </a:r>
            <a:endParaRPr lang="ko-KR" altLang="en-US" sz="4000" b="1">
              <a:latin typeface="한컴 백제 M"/>
              <a:ea typeface="한컴 백제 M"/>
              <a:cs typeface="맑은 고딕"/>
            </a:endParaRPr>
          </a:p>
        </p:txBody>
      </p:sp>
      <p:cxnSp>
        <p:nvCxnSpPr>
          <p:cNvPr id="11" name=""/>
          <p:cNvCxnSpPr/>
          <p:nvPr/>
        </p:nvCxnSpPr>
        <p:spPr>
          <a:xfrm>
            <a:off x="-24765" y="116586"/>
            <a:ext cx="12192000" cy="0"/>
          </a:xfrm>
          <a:prstGeom prst="line">
            <a:avLst/>
          </a:prstGeom>
          <a:solidFill>
            <a:srgbClr val="171759"/>
          </a:solidFill>
          <a:ln w="57150"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"/>
          <p:cNvGraphicFramePr>
            <a:graphicFrameLocks noGrp="1"/>
          </p:cNvGraphicFramePr>
          <p:nvPr/>
        </p:nvGraphicFramePr>
        <p:xfrm>
          <a:off x="1610809" y="3717036"/>
          <a:ext cx="8970382" cy="2070218"/>
        </p:xfrm>
        <a:graphic>
          <a:graphicData uri="http://schemas.openxmlformats.org/drawingml/2006/table">
            <a:tbl>
              <a:tblPr firstRow="1" bandRow="1">
                <a:tableStyleId>{C69FF03A-DF0C-4845-94BB-EF2385AD676B}</a:tableStyleId>
              </a:tblPr>
              <a:tblGrid>
                <a:gridCol w="1621155"/>
                <a:gridCol w="1621125"/>
                <a:gridCol w="841362"/>
                <a:gridCol w="1659225"/>
                <a:gridCol w="936100"/>
                <a:gridCol w="1440153"/>
                <a:gridCol w="851262"/>
              </a:tblGrid>
              <a:tr h="478071">
                <a:tc row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r>
                        <a:rPr kumimoji="0" lang="ko-KR" altLang="en-US" sz="1400"/>
                        <a:t>             년도</a:t>
                      </a:r>
                      <a:endParaRPr kumimoji="0" lang="ko-KR" altLang="en-US" sz="1400"/>
                    </a:p>
                    <a:p>
                      <a:pPr>
                        <a:defRPr lang="ko-KR" altLang="en-US"/>
                      </a:pPr>
                      <a:r>
                        <a:rPr kumimoji="0" lang="ko-KR" altLang="en-US" sz="2200"/>
                        <a:t> </a:t>
                      </a:r>
                      <a:endParaRPr kumimoji="0" lang="ko-KR" altLang="en-US" sz="2200"/>
                    </a:p>
                    <a:p>
                      <a:pPr>
                        <a:defRPr lang="ko-KR" altLang="en-US"/>
                      </a:pPr>
                      <a:r>
                        <a:rPr kumimoji="0" lang="ko-KR" altLang="en-US" sz="1400"/>
                        <a:t>구분</a:t>
                      </a:r>
                      <a:endParaRPr kumimoji="0" lang="ko-KR" altLang="en-US" sz="14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lnTlToB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TlToB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</a:rPr>
                        <a:t>201</a:t>
                      </a:r>
                      <a:r>
                        <a:rPr lang="en-US" altLang="ko-KR" sz="140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140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grid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201</a:t>
                      </a:r>
                      <a:r>
                        <a:rPr lang="en-US" altLang="ko-KR" sz="1400"/>
                        <a:t>7</a:t>
                      </a:r>
                      <a:r>
                        <a:rPr lang="ko-KR" altLang="en-US" sz="1400"/>
                        <a:t>년</a:t>
                      </a:r>
                      <a:endParaRPr lang="ko-KR" altLang="en-US" sz="1400"/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(4분기예상포함)</a:t>
                      </a:r>
                      <a:endParaRPr lang="ko-KR" altLang="en-US" sz="14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grid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201</a:t>
                      </a:r>
                      <a:r>
                        <a:rPr lang="en-US" altLang="ko-KR" sz="1400">
                          <a:latin typeface="맑은 고딕"/>
                          <a:ea typeface="맑은 고딕"/>
                          <a:cs typeface="맑은 고딕"/>
                        </a:rPr>
                        <a:t>8</a:t>
                      </a: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년</a:t>
                      </a:r>
                      <a:endParaRPr lang="ko-KR" altLang="en-US" sz="1400"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(</a:t>
                      </a:r>
                      <a:r>
                        <a:rPr lang="en-US" altLang="ko-KR" sz="1400">
                          <a:latin typeface="맑은 고딕"/>
                          <a:ea typeface="맑은 고딕"/>
                          <a:cs typeface="맑은 고딕"/>
                        </a:rPr>
                        <a:t>800</a:t>
                      </a: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원 인상 예상)</a:t>
                      </a:r>
                      <a:endParaRPr lang="ko-KR" altLang="en-US" sz="1400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4847">
                <a:tc v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금액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비율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금액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비율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금액</a:t>
                      </a: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비율</a:t>
                      </a: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223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총급식수입액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3,</a:t>
                      </a:r>
                      <a:r>
                        <a:rPr lang="en-US" altLang="ko-KR" sz="1400" b="1"/>
                        <a:t>521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9</a:t>
                      </a:r>
                      <a:r>
                        <a:rPr lang="ko-KR" altLang="en-US" sz="1400" b="1"/>
                        <a:t>0</a:t>
                      </a:r>
                      <a:r>
                        <a:rPr lang="en-US" altLang="ko-KR" sz="1400" b="1"/>
                        <a:t>1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3,</a:t>
                      </a:r>
                      <a:r>
                        <a:rPr lang="en-US" altLang="ko-KR" sz="1400" b="1"/>
                        <a:t>624</a:t>
                      </a:r>
                      <a:r>
                        <a:rPr lang="ko-KR" altLang="en-US" sz="1400" b="1"/>
                        <a:t>,000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3,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872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602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식재료비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</a:t>
                      </a:r>
                      <a:r>
                        <a:rPr lang="en-US" altLang="ko-KR" sz="1400" b="1"/>
                        <a:t>,384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174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/>
                        <a:t>67</a:t>
                      </a:r>
                      <a:r>
                        <a:rPr lang="ko-KR" altLang="en-US" sz="1400" b="1"/>
                        <a:t>.</a:t>
                      </a:r>
                      <a:r>
                        <a:rPr lang="en-US" altLang="ko-KR" sz="1400" b="1"/>
                        <a:t>70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2,</a:t>
                      </a:r>
                      <a:r>
                        <a:rPr lang="en-US" altLang="ko-KR" sz="1400" b="1"/>
                        <a:t>430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4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67.</a:t>
                      </a:r>
                      <a:r>
                        <a:rPr lang="en-US" altLang="ko-KR" sz="1400" b="1"/>
                        <a:t>06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481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914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6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4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09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인건비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/>
                        <a:t>913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249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</a:t>
                      </a:r>
                      <a:r>
                        <a:rPr lang="en-US" altLang="ko-KR" sz="1400" b="1"/>
                        <a:t>5</a:t>
                      </a:r>
                      <a:r>
                        <a:rPr lang="ko-KR" altLang="en-US" sz="1400" b="1"/>
                        <a:t>.</a:t>
                      </a:r>
                      <a:r>
                        <a:rPr lang="en-US" altLang="ko-KR" sz="1400" b="1"/>
                        <a:t>93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9</a:t>
                      </a:r>
                      <a:r>
                        <a:rPr lang="en-US" altLang="ko-KR" sz="1400" b="1"/>
                        <a:t>68,9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26.</a:t>
                      </a:r>
                      <a:r>
                        <a:rPr lang="en-US" altLang="ko-KR" sz="1400" b="1"/>
                        <a:t>74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1,143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925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54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운영경비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</a:t>
                      </a:r>
                      <a:r>
                        <a:rPr lang="en-US" altLang="ko-KR" sz="1400" b="1"/>
                        <a:t>24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478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6.</a:t>
                      </a:r>
                      <a:r>
                        <a:rPr lang="en-US" altLang="ko-KR" sz="1400" b="1"/>
                        <a:t>37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22</a:t>
                      </a:r>
                      <a:r>
                        <a:rPr lang="en-US" altLang="ko-KR" sz="1400" b="1"/>
                        <a:t>4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7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6.2</a:t>
                      </a:r>
                      <a:r>
                        <a:rPr lang="en-US" altLang="ko-KR" sz="1400" b="1"/>
                        <a:t>0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24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6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763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6.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37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4" name=""/>
          <p:cNvSpPr/>
          <p:nvPr/>
        </p:nvSpPr>
        <p:spPr>
          <a:xfrm>
            <a:off x="4367784" y="1412748"/>
            <a:ext cx="6213406" cy="504063"/>
          </a:xfrm>
          <a:prstGeom prst="rect">
            <a:avLst/>
          </a:prstGeom>
          <a:noFill/>
          <a:ln w="38100">
            <a:solidFill>
              <a:schemeClr val="bg2">
                <a:lumMod val="30000"/>
              </a:schemeClr>
            </a:solidFill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600" b="1">
                <a:solidFill>
                  <a:schemeClr val="tx1"/>
                </a:solidFill>
              </a:rPr>
              <a:t>년도별 급식비 수입지출 결산내역 비교</a:t>
            </a:r>
            <a:endParaRPr lang="ko-KR" altLang="en-US" sz="1600" b="1">
              <a:solidFill>
                <a:schemeClr val="tx1"/>
              </a:solidFill>
            </a:endParaRPr>
          </a:p>
        </p:txBody>
      </p:sp>
      <p:graphicFrame>
        <p:nvGraphicFramePr>
          <p:cNvPr id="26" name=""/>
          <p:cNvGraphicFramePr>
            <a:graphicFrameLocks noGrp="1"/>
          </p:cNvGraphicFramePr>
          <p:nvPr/>
        </p:nvGraphicFramePr>
        <p:xfrm>
          <a:off x="1610807" y="2060829"/>
          <a:ext cx="8970383" cy="1356360"/>
        </p:xfrm>
        <a:graphic>
          <a:graphicData uri="http://schemas.openxmlformats.org/drawingml/2006/table">
            <a:tbl>
              <a:tblPr firstRow="1" bandRow="1">
                <a:tableStyleId>{C69FF03A-DF0C-4845-94BB-EF2385AD676B}</a:tableStyleId>
              </a:tblPr>
              <a:tblGrid>
                <a:gridCol w="2443052"/>
                <a:gridCol w="1292608"/>
                <a:gridCol w="1266874"/>
                <a:gridCol w="1315389"/>
                <a:gridCol w="1326230"/>
                <a:gridCol w="1326230"/>
              </a:tblGrid>
              <a:tr h="31965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r>
                        <a:rPr lang="ko-KR" altLang="en-US" sz="1600"/>
                        <a:t>          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lnTlToBr w="9525" cap="flat" cmpd="sng" algn="ctr">
                      <a:noFill/>
                      <a:prstDash val="solid"/>
                      <a:round/>
                    </a:lnTlToB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조식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중식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석식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야식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1일식단가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9572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2011년 하반기 ~ </a:t>
                      </a:r>
                      <a:r>
                        <a:rPr lang="en-US" altLang="ko-KR" sz="1600" b="1"/>
                        <a:t>2016</a:t>
                      </a:r>
                      <a:r>
                        <a:rPr lang="ko-KR" altLang="en-US" sz="1600" b="1"/>
                        <a:t>년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3,500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16954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년 인상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600" b="1"/>
                        <a:t>3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3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2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</a:t>
                      </a:r>
                      <a:r>
                        <a:rPr lang="en-US" altLang="ko-KR" sz="1600" b="1"/>
                        <a:t>4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16954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</a:t>
                      </a:r>
                      <a:r>
                        <a:rPr lang="en-US" altLang="ko-KR" sz="1600" b="1"/>
                        <a:t>8</a:t>
                      </a:r>
                      <a:r>
                        <a:rPr lang="ko-KR" altLang="en-US" sz="1600" b="1"/>
                        <a:t>년 예상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600" b="1"/>
                        <a:t>4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0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"/>
          <p:cNvSpPr/>
          <p:nvPr/>
        </p:nvSpPr>
        <p:spPr>
          <a:xfrm>
            <a:off x="623316" y="5805297"/>
            <a:ext cx="10959084" cy="234029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200" b="1">
                <a:solidFill>
                  <a:schemeClr val="tx2">
                    <a:lumMod val="50000"/>
                  </a:schemeClr>
                </a:solidFill>
              </a:rPr>
              <a:t>표1) 년도별 급식비 수입지출 결산내역</a:t>
            </a:r>
            <a:endParaRPr lang="ko-KR" altLang="en-US" sz="1200" b="1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8" name=""/>
          <p:cNvSpPr/>
          <p:nvPr/>
        </p:nvSpPr>
        <p:spPr>
          <a:xfrm>
            <a:off x="616458" y="3429000"/>
            <a:ext cx="10959084" cy="234029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200" b="1">
                <a:solidFill>
                  <a:schemeClr val="tx2">
                    <a:lumMod val="50000"/>
                  </a:schemeClr>
                </a:solidFill>
              </a:rPr>
              <a:t>표2) 1일 식단가 (변경전/후)</a:t>
            </a:r>
            <a:endParaRPr lang="ko-KR" altLang="en-US" sz="1200" b="1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3" name=""/>
          <p:cNvSpPr/>
          <p:nvPr/>
        </p:nvSpPr>
        <p:spPr>
          <a:xfrm>
            <a:off x="8328278" y="3735079"/>
            <a:ext cx="2252911" cy="20702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5" name=""/>
          <p:cNvSpPr/>
          <p:nvPr/>
        </p:nvSpPr>
        <p:spPr>
          <a:xfrm>
            <a:off x="1610807" y="1340739"/>
            <a:ext cx="2448306" cy="648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500" b="1">
                <a:solidFill>
                  <a:schemeClr val="tx1"/>
                </a:solidFill>
                <a:latin typeface="한컴 윤고딕 240"/>
                <a:ea typeface="한컴 윤고딕 240"/>
              </a:rPr>
              <a:t>인상액 산정기준</a:t>
            </a:r>
            <a:endParaRPr lang="ko-KR" altLang="en-US" sz="2500" b="1">
              <a:solidFill>
                <a:schemeClr val="tx1"/>
              </a:solidFill>
              <a:latin typeface="한컴 윤고딕 240"/>
              <a:ea typeface="한컴 윤고딕 24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-24765" y="218472"/>
            <a:ext cx="12192000" cy="90379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p>
            <a:pPr algn="r">
              <a:defRPr lang="ko-KR" altLang="en-US"/>
            </a:pPr>
            <a:r>
              <a:rPr lang="ko-KR" altLang="en-US" sz="4000" b="1">
                <a:latin typeface="한컴 윤고딕 230"/>
                <a:ea typeface="한컴 윤고딕 230"/>
                <a:cs typeface="맑은 고딕"/>
              </a:rPr>
              <a:t>급식비 인상액 산정</a:t>
            </a:r>
            <a:r>
              <a:rPr lang="ko-KR" altLang="en-US" sz="4000" b="1">
                <a:latin typeface="한컴 백제 M"/>
                <a:ea typeface="한컴 백제 M"/>
                <a:cs typeface="맑은 고딕"/>
              </a:rPr>
              <a:t> </a:t>
            </a:r>
            <a:endParaRPr lang="ko-KR" altLang="en-US" sz="4000" b="1">
              <a:latin typeface="한컴 백제 M"/>
              <a:ea typeface="한컴 백제 M"/>
              <a:cs typeface="맑은 고딕"/>
            </a:endParaRPr>
          </a:p>
        </p:txBody>
      </p:sp>
      <p:cxnSp>
        <p:nvCxnSpPr>
          <p:cNvPr id="11" name=""/>
          <p:cNvCxnSpPr/>
          <p:nvPr/>
        </p:nvCxnSpPr>
        <p:spPr>
          <a:xfrm>
            <a:off x="-24765" y="116586"/>
            <a:ext cx="12192000" cy="0"/>
          </a:xfrm>
          <a:prstGeom prst="line">
            <a:avLst/>
          </a:prstGeom>
          <a:solidFill>
            <a:srgbClr val="171759"/>
          </a:solidFill>
          <a:ln w="57150"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"/>
          <p:cNvGraphicFramePr>
            <a:graphicFrameLocks noGrp="1"/>
          </p:cNvGraphicFramePr>
          <p:nvPr/>
        </p:nvGraphicFramePr>
        <p:xfrm>
          <a:off x="1610809" y="3717036"/>
          <a:ext cx="8970382" cy="2070218"/>
        </p:xfrm>
        <a:graphic>
          <a:graphicData uri="http://schemas.openxmlformats.org/drawingml/2006/table">
            <a:tbl>
              <a:tblPr firstRow="1" bandRow="1">
                <a:tableStyleId>{C69FF03A-DF0C-4845-94BB-EF2385AD676B}</a:tableStyleId>
              </a:tblPr>
              <a:tblGrid>
                <a:gridCol w="1621155"/>
                <a:gridCol w="1621125"/>
                <a:gridCol w="841362"/>
                <a:gridCol w="1659225"/>
                <a:gridCol w="936100"/>
                <a:gridCol w="1440153"/>
                <a:gridCol w="851262"/>
              </a:tblGrid>
              <a:tr h="478071">
                <a:tc row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r>
                        <a:rPr kumimoji="0" lang="ko-KR" altLang="en-US" sz="1400"/>
                        <a:t>             년도</a:t>
                      </a:r>
                      <a:endParaRPr kumimoji="0" lang="ko-KR" altLang="en-US" sz="1400"/>
                    </a:p>
                    <a:p>
                      <a:pPr>
                        <a:defRPr lang="ko-KR" altLang="en-US"/>
                      </a:pPr>
                      <a:r>
                        <a:rPr kumimoji="0" lang="ko-KR" altLang="en-US" sz="2200"/>
                        <a:t> </a:t>
                      </a:r>
                      <a:endParaRPr kumimoji="0" lang="ko-KR" altLang="en-US" sz="2200"/>
                    </a:p>
                    <a:p>
                      <a:pPr>
                        <a:defRPr lang="ko-KR" altLang="en-US"/>
                      </a:pPr>
                      <a:r>
                        <a:rPr kumimoji="0" lang="ko-KR" altLang="en-US" sz="1400"/>
                        <a:t>구분</a:t>
                      </a:r>
                      <a:endParaRPr kumimoji="0" lang="ko-KR" altLang="en-US" sz="14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lnTlToB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TlToB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201</a:t>
                      </a:r>
                      <a:r>
                        <a:rPr lang="en-US" altLang="ko-KR" sz="1400"/>
                        <a:t>7</a:t>
                      </a:r>
                      <a:r>
                        <a:rPr lang="ko-KR" altLang="en-US" sz="1400"/>
                        <a:t>년</a:t>
                      </a:r>
                      <a:endParaRPr lang="ko-KR" altLang="en-US" sz="1400"/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(4분기예상포함)</a:t>
                      </a:r>
                      <a:endParaRPr lang="ko-KR" altLang="en-US" sz="14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grid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201</a:t>
                      </a:r>
                      <a:r>
                        <a:rPr lang="en-US" altLang="ko-KR" sz="1400"/>
                        <a:t>8</a:t>
                      </a:r>
                      <a:r>
                        <a:rPr lang="ko-KR" altLang="en-US" sz="1400"/>
                        <a:t>년</a:t>
                      </a:r>
                      <a:endParaRPr lang="ko-KR" altLang="en-US" sz="1400"/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/>
                        <a:t>(현 급식비 유지시 예상)</a:t>
                      </a:r>
                      <a:endParaRPr lang="ko-KR" altLang="en-US" sz="14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gridSpan="2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201</a:t>
                      </a:r>
                      <a:r>
                        <a:rPr lang="en-US" altLang="ko-KR" sz="1400">
                          <a:latin typeface="맑은 고딕"/>
                          <a:ea typeface="맑은 고딕"/>
                          <a:cs typeface="맑은 고딕"/>
                        </a:rPr>
                        <a:t>8</a:t>
                      </a: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년</a:t>
                      </a:r>
                      <a:endParaRPr lang="ko-KR" altLang="en-US" sz="1400"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(</a:t>
                      </a:r>
                      <a:r>
                        <a:rPr lang="en-US" altLang="ko-KR" sz="1400">
                          <a:latin typeface="맑은 고딕"/>
                          <a:ea typeface="맑은 고딕"/>
                          <a:cs typeface="맑은 고딕"/>
                        </a:rPr>
                        <a:t>800</a:t>
                      </a:r>
                      <a:r>
                        <a:rPr lang="ko-KR" altLang="en-US" sz="1400">
                          <a:latin typeface="맑은 고딕"/>
                          <a:ea typeface="맑은 고딕"/>
                          <a:cs typeface="맑은 고딕"/>
                        </a:rPr>
                        <a:t>원 인상시 예상)</a:t>
                      </a:r>
                      <a:endParaRPr lang="ko-KR" altLang="en-US" sz="1400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4847">
                <a:tc v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금액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비율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금액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비율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금액</a:t>
                      </a: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비율</a:t>
                      </a: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223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총급식수입액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3,</a:t>
                      </a:r>
                      <a:r>
                        <a:rPr lang="en-US" altLang="ko-KR" sz="1400" b="1"/>
                        <a:t>624</a:t>
                      </a:r>
                      <a:r>
                        <a:rPr lang="ko-KR" altLang="en-US" sz="1400" b="1"/>
                        <a:t>,000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3,</a:t>
                      </a:r>
                      <a:r>
                        <a:rPr lang="en-US" altLang="ko-KR" sz="1400" b="1"/>
                        <a:t>668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468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3,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872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602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식재료비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2,</a:t>
                      </a:r>
                      <a:r>
                        <a:rPr lang="en-US" altLang="ko-KR" sz="1400" b="1"/>
                        <a:t>430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4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67.</a:t>
                      </a:r>
                      <a:r>
                        <a:rPr lang="en-US" altLang="ko-KR" sz="1400" b="1"/>
                        <a:t>06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2,</a:t>
                      </a:r>
                      <a:r>
                        <a:rPr lang="en-US" altLang="ko-KR" sz="1400" b="1"/>
                        <a:t>277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78</a:t>
                      </a:r>
                      <a:r>
                        <a:rPr lang="ko-KR" altLang="en-US" sz="1400" b="1"/>
                        <a:t>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</a:t>
                      </a:r>
                      <a:r>
                        <a:rPr lang="en-US" altLang="ko-KR" sz="1400" b="1"/>
                        <a:t>2</a:t>
                      </a:r>
                      <a:r>
                        <a:rPr lang="ko-KR" altLang="en-US" sz="1400" b="1"/>
                        <a:t>.</a:t>
                      </a:r>
                      <a:r>
                        <a:rPr lang="en-US" altLang="ko-KR" sz="1400" b="1"/>
                        <a:t>09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481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914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6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4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09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인건비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9</a:t>
                      </a:r>
                      <a:r>
                        <a:rPr lang="en-US" altLang="ko-KR" sz="1400" b="1"/>
                        <a:t>68,9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26.</a:t>
                      </a:r>
                      <a:r>
                        <a:rPr lang="en-US" altLang="ko-KR" sz="1400" b="1"/>
                        <a:t>74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/>
                        <a:t>1,143,925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/>
                        <a:t>31</a:t>
                      </a:r>
                      <a:r>
                        <a:rPr lang="ko-KR" altLang="en-US" sz="1400" b="1"/>
                        <a:t>.</a:t>
                      </a:r>
                      <a:r>
                        <a:rPr lang="en-US" altLang="ko-KR" sz="1400" b="1"/>
                        <a:t>18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1,143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925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9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54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  <a:tr h="304847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400" b="1"/>
                        <a:t>운영경비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22</a:t>
                      </a:r>
                      <a:r>
                        <a:rPr lang="en-US" altLang="ko-KR" sz="1400" b="1"/>
                        <a:t>4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7</a:t>
                      </a:r>
                      <a:r>
                        <a:rPr lang="ko-KR" altLang="en-US" sz="1400" b="1"/>
                        <a:t>00</a:t>
                      </a:r>
                      <a:endParaRPr lang="ko-KR" altLang="en-US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6.2</a:t>
                      </a:r>
                      <a:r>
                        <a:rPr lang="en-US" altLang="ko-KR" sz="1400" b="1"/>
                        <a:t>0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2</a:t>
                      </a:r>
                      <a:r>
                        <a:rPr lang="en-US" altLang="ko-KR" sz="1400" b="1"/>
                        <a:t>46</a:t>
                      </a:r>
                      <a:r>
                        <a:rPr lang="ko-KR" altLang="en-US" sz="1400" b="1"/>
                        <a:t>,</a:t>
                      </a:r>
                      <a:r>
                        <a:rPr lang="en-US" altLang="ko-KR" sz="1400" b="1"/>
                        <a:t>763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/>
                        <a:t>6.</a:t>
                      </a:r>
                      <a:r>
                        <a:rPr lang="en-US" altLang="ko-KR" sz="1400" b="1"/>
                        <a:t>73</a:t>
                      </a:r>
                      <a:endParaRPr lang="en-US" altLang="ko-KR" sz="14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24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6</a:t>
                      </a: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,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763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r">
                        <a:defRPr lang="ko-KR" altLang="en-US"/>
                      </a:pPr>
                      <a:r>
                        <a:rPr lang="ko-KR" altLang="en-US" sz="1400" b="1">
                          <a:latin typeface="맑은 고딕"/>
                          <a:ea typeface="맑은 고딕"/>
                          <a:cs typeface="맑은 고딕"/>
                        </a:rPr>
                        <a:t>6.</a:t>
                      </a:r>
                      <a:r>
                        <a:rPr lang="en-US" altLang="ko-KR" sz="1400" b="1">
                          <a:latin typeface="맑은 고딕"/>
                          <a:ea typeface="맑은 고딕"/>
                          <a:cs typeface="맑은 고딕"/>
                        </a:rPr>
                        <a:t>37</a:t>
                      </a:r>
                      <a:endParaRPr lang="en-US" altLang="ko-KR" sz="1400" b="1"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4" name=""/>
          <p:cNvSpPr/>
          <p:nvPr/>
        </p:nvSpPr>
        <p:spPr>
          <a:xfrm>
            <a:off x="4367784" y="1412748"/>
            <a:ext cx="6213406" cy="504063"/>
          </a:xfrm>
          <a:prstGeom prst="rect">
            <a:avLst/>
          </a:prstGeom>
          <a:noFill/>
          <a:ln w="38100">
            <a:solidFill>
              <a:schemeClr val="bg2">
                <a:lumMod val="30000"/>
              </a:schemeClr>
            </a:solidFill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600" b="1">
                <a:solidFill>
                  <a:schemeClr val="tx1"/>
                </a:solidFill>
              </a:rPr>
              <a:t>년도별 급식비 수입지출 결산내역 비교</a:t>
            </a:r>
            <a:endParaRPr lang="ko-KR" altLang="en-US" sz="1600" b="1">
              <a:solidFill>
                <a:schemeClr val="tx1"/>
              </a:solidFill>
            </a:endParaRPr>
          </a:p>
        </p:txBody>
      </p:sp>
      <p:graphicFrame>
        <p:nvGraphicFramePr>
          <p:cNvPr id="26" name=""/>
          <p:cNvGraphicFramePr>
            <a:graphicFrameLocks noGrp="1"/>
          </p:cNvGraphicFramePr>
          <p:nvPr/>
        </p:nvGraphicFramePr>
        <p:xfrm>
          <a:off x="1610807" y="2060829"/>
          <a:ext cx="8970383" cy="1356360"/>
        </p:xfrm>
        <a:graphic>
          <a:graphicData uri="http://schemas.openxmlformats.org/drawingml/2006/table">
            <a:tbl>
              <a:tblPr firstRow="1" bandRow="1">
                <a:tableStyleId>{C69FF03A-DF0C-4845-94BB-EF2385AD676B}</a:tableStyleId>
              </a:tblPr>
              <a:tblGrid>
                <a:gridCol w="2443052"/>
                <a:gridCol w="1292608"/>
                <a:gridCol w="1266874"/>
                <a:gridCol w="1315389"/>
                <a:gridCol w="1326230"/>
                <a:gridCol w="1326230"/>
              </a:tblGrid>
              <a:tr h="31965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r>
                        <a:rPr lang="ko-KR" altLang="en-US" sz="1600"/>
                        <a:t>          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lnTlToBr w="9525" cap="flat" cmpd="sng" algn="ctr">
                      <a:noFill/>
                      <a:prstDash val="solid"/>
                      <a:round/>
                    </a:lnTlToB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조식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중식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석식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야식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/>
                        <a:t>1일식단가</a:t>
                      </a:r>
                      <a:endParaRPr lang="ko-KR" altLang="en-US" sz="1600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9572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2011년 하반기 ~ </a:t>
                      </a:r>
                      <a:r>
                        <a:rPr lang="en-US" altLang="ko-KR" sz="1600" b="1"/>
                        <a:t>2016</a:t>
                      </a:r>
                      <a:r>
                        <a:rPr lang="ko-KR" altLang="en-US" sz="1600" b="1"/>
                        <a:t>년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3,500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14,000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16954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년 인상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600" b="1"/>
                        <a:t>3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3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2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</a:t>
                      </a:r>
                      <a:r>
                        <a:rPr lang="en-US" altLang="ko-KR" sz="1600" b="1"/>
                        <a:t>4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7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169545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201</a:t>
                      </a:r>
                      <a:r>
                        <a:rPr lang="en-US" altLang="ko-KR" sz="1600" b="1"/>
                        <a:t>8</a:t>
                      </a:r>
                      <a:r>
                        <a:rPr lang="ko-KR" altLang="en-US" sz="1600" b="1"/>
                        <a:t>년 예상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600" b="1"/>
                        <a:t>4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0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4,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2,500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600" b="1"/>
                        <a:t>1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,</a:t>
                      </a:r>
                      <a:r>
                        <a:rPr lang="en-US" altLang="ko-KR" sz="1600" b="1"/>
                        <a:t>5</a:t>
                      </a:r>
                      <a:r>
                        <a:rPr lang="ko-KR" altLang="en-US" sz="1600" b="1"/>
                        <a:t>00</a:t>
                      </a:r>
                      <a:endParaRPr lang="ko-KR" altLang="en-US" sz="1600" b="1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"/>
          <p:cNvSpPr/>
          <p:nvPr/>
        </p:nvSpPr>
        <p:spPr>
          <a:xfrm>
            <a:off x="623316" y="5805297"/>
            <a:ext cx="10959084" cy="234029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200" b="1">
                <a:solidFill>
                  <a:schemeClr val="tx2">
                    <a:lumMod val="50000"/>
                  </a:schemeClr>
                </a:solidFill>
              </a:rPr>
              <a:t>표1) 년도별 급식비 수입지출 결산내역</a:t>
            </a:r>
            <a:endParaRPr lang="ko-KR" altLang="en-US" sz="1200" b="1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8" name=""/>
          <p:cNvSpPr/>
          <p:nvPr/>
        </p:nvSpPr>
        <p:spPr>
          <a:xfrm>
            <a:off x="616458" y="3429000"/>
            <a:ext cx="10959084" cy="234029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200" b="1">
                <a:solidFill>
                  <a:schemeClr val="tx2">
                    <a:lumMod val="50000"/>
                  </a:schemeClr>
                </a:solidFill>
              </a:rPr>
              <a:t>표2) 1일 식단가 (변경전/후)</a:t>
            </a:r>
            <a:endParaRPr lang="ko-KR" altLang="en-US" sz="1200" b="1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3" name=""/>
          <p:cNvSpPr/>
          <p:nvPr/>
        </p:nvSpPr>
        <p:spPr>
          <a:xfrm>
            <a:off x="8328279" y="3735079"/>
            <a:ext cx="2252910" cy="20702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5" name=""/>
          <p:cNvSpPr/>
          <p:nvPr/>
        </p:nvSpPr>
        <p:spPr>
          <a:xfrm>
            <a:off x="1610807" y="1340739"/>
            <a:ext cx="2448306" cy="648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500" b="1">
                <a:solidFill>
                  <a:schemeClr val="tx1"/>
                </a:solidFill>
                <a:latin typeface="한컴 윤고딕 240"/>
                <a:ea typeface="한컴 윤고딕 240"/>
              </a:rPr>
              <a:t>인상액 산정기준</a:t>
            </a:r>
            <a:endParaRPr lang="ko-KR" altLang="en-US" sz="2500" b="1">
              <a:solidFill>
                <a:schemeClr val="tx1"/>
              </a:solidFill>
              <a:latin typeface="한컴 윤고딕 240"/>
              <a:ea typeface="한컴 윤고딕 240"/>
            </a:endParaRPr>
          </a:p>
        </p:txBody>
      </p:sp>
      <p:sp>
        <p:nvSpPr>
          <p:cNvPr id="36" name=""/>
          <p:cNvSpPr/>
          <p:nvPr/>
        </p:nvSpPr>
        <p:spPr>
          <a:xfrm>
            <a:off x="1610809" y="6140910"/>
            <a:ext cx="396489" cy="60050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010b5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7" name=""/>
          <p:cNvSpPr/>
          <p:nvPr/>
        </p:nvSpPr>
        <p:spPr>
          <a:xfrm>
            <a:off x="2007299" y="6177450"/>
            <a:ext cx="8985313" cy="527423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 lang="ko-KR" altLang="en-US"/>
            </a:pPr>
            <a:r>
              <a:rPr lang="ko-KR" altLang="en-US" sz="1600" b="1">
                <a:solidFill>
                  <a:schemeClr val="tx1"/>
                </a:solidFill>
              </a:rPr>
              <a:t>인건비 상승을 고려하여 </a:t>
            </a:r>
            <a:r>
              <a:rPr lang="en-US" altLang="ko-KR" sz="1600" b="1">
                <a:solidFill>
                  <a:schemeClr val="tx1"/>
                </a:solidFill>
              </a:rPr>
              <a:t>1</a:t>
            </a:r>
            <a:r>
              <a:rPr lang="ko-KR" altLang="en-US" sz="1600" b="1">
                <a:solidFill>
                  <a:schemeClr val="tx1"/>
                </a:solidFill>
              </a:rPr>
              <a:t>일 식단가를 </a:t>
            </a:r>
            <a:r>
              <a:rPr lang="en-US" altLang="ko-KR" b="1">
                <a:solidFill>
                  <a:srgbClr val="ff0000"/>
                </a:solidFill>
              </a:rPr>
              <a:t>800</a:t>
            </a:r>
            <a:r>
              <a:rPr lang="ko-KR" altLang="en-US" b="1">
                <a:solidFill>
                  <a:srgbClr val="ff0000"/>
                </a:solidFill>
              </a:rPr>
              <a:t>원 인상할 경우</a:t>
            </a:r>
            <a:endParaRPr lang="ko-KR" altLang="en-US" b="1">
              <a:solidFill>
                <a:srgbClr val="ff0000"/>
              </a:solidFill>
            </a:endParaRPr>
          </a:p>
          <a:p>
            <a:pPr marL="0" algn="l" defTabSz="914400" rtl="0" eaLnBrk="1" latinLnBrk="1" hangingPunct="1">
              <a:defRPr lang="ko-KR" altLang="en-US"/>
            </a:pPr>
            <a:r>
              <a:rPr lang="en-US" altLang="ko-KR" sz="1600" b="1">
                <a:solidFill>
                  <a:schemeClr val="tx1"/>
                </a:solidFill>
              </a:rPr>
              <a:t>2017</a:t>
            </a:r>
            <a:r>
              <a:rPr lang="ko-KR" altLang="en-US" sz="1600" b="1">
                <a:solidFill>
                  <a:schemeClr val="tx1"/>
                </a:solidFill>
              </a:rPr>
              <a:t>년 식재료비 수준으로 유지하여 현 급식의 질 지속 가능</a:t>
            </a:r>
            <a:r>
              <a:rPr lang="en-US" altLang="ko-KR" sz="1600" b="1">
                <a:solidFill>
                  <a:schemeClr val="tx1"/>
                </a:solidFill>
              </a:rPr>
              <a:t>(</a:t>
            </a:r>
            <a:r>
              <a:rPr lang="ko-KR" altLang="en-US" sz="1600" b="1">
                <a:solidFill>
                  <a:schemeClr val="tx1"/>
                </a:solidFill>
              </a:rPr>
              <a:t>전년대비 사용비율은 상이함</a:t>
            </a:r>
            <a:r>
              <a:rPr lang="en-US" altLang="ko-KR" sz="1600" b="1">
                <a:solidFill>
                  <a:schemeClr val="tx1"/>
                </a:solidFill>
              </a:rPr>
              <a:t>)</a:t>
            </a:r>
            <a:r>
              <a:rPr lang="ko-KR" altLang="en-US" sz="1600" b="1">
                <a:solidFill>
                  <a:schemeClr val="tx1"/>
                </a:solidFill>
              </a:rPr>
              <a:t> </a:t>
            </a:r>
            <a:endParaRPr lang="ko-KR" altLang="en-US" sz="1600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-24765" y="218472"/>
            <a:ext cx="12192000" cy="90379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p>
            <a:pPr algn="r">
              <a:defRPr lang="ko-KR" altLang="en-US"/>
            </a:pPr>
            <a:r>
              <a:rPr lang="ko-KR" altLang="en-US" sz="4000" b="1">
                <a:latin typeface="한컴 윤고딕 230"/>
                <a:ea typeface="한컴 윤고딕 230"/>
                <a:cs typeface="맑은 고딕"/>
              </a:rPr>
              <a:t>타학교 급식비 현황</a:t>
            </a:r>
            <a:endParaRPr lang="ko-KR" altLang="en-US" sz="4000" b="1">
              <a:latin typeface="한컴 윤고딕 230"/>
              <a:ea typeface="한컴 윤고딕 230"/>
              <a:cs typeface="맑은 고딕"/>
            </a:endParaRPr>
          </a:p>
        </p:txBody>
      </p:sp>
      <p:cxnSp>
        <p:nvCxnSpPr>
          <p:cNvPr id="11" name=""/>
          <p:cNvCxnSpPr/>
          <p:nvPr/>
        </p:nvCxnSpPr>
        <p:spPr>
          <a:xfrm>
            <a:off x="-24765" y="116586"/>
            <a:ext cx="12192000" cy="0"/>
          </a:xfrm>
          <a:prstGeom prst="line">
            <a:avLst/>
          </a:prstGeom>
          <a:solidFill>
            <a:srgbClr val="171759"/>
          </a:solidFill>
          <a:ln w="57150"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"/>
          <p:cNvGraphicFramePr>
            <a:graphicFrameLocks noGrp="1"/>
          </p:cNvGraphicFramePr>
          <p:nvPr/>
        </p:nvGraphicFramePr>
        <p:xfrm>
          <a:off x="694800" y="1339200"/>
          <a:ext cx="10799997" cy="3263036"/>
        </p:xfrm>
        <a:graphic>
          <a:graphicData uri="http://schemas.openxmlformats.org/drawingml/2006/table">
            <a:tbl>
              <a:tblPr firstRow="1" bandRow="1">
                <a:tableStyleId>{C69FF03A-DF0C-4845-94BB-EF2385AD676B}</a:tableStyleId>
              </a:tblPr>
              <a:tblGrid>
                <a:gridCol w="2363930"/>
                <a:gridCol w="995323"/>
                <a:gridCol w="992431"/>
                <a:gridCol w="991723"/>
                <a:gridCol w="991723"/>
                <a:gridCol w="991723"/>
                <a:gridCol w="3473144"/>
              </a:tblGrid>
              <a:tr h="365154">
                <a:tc rowSpan="2"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</a:rPr>
                        <a:t>학교명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lnTlToBr w="9525" cap="flat" cmpd="sng" algn="ctr">
                      <a:noFill/>
                      <a:prstDash val="solid"/>
                      <a:round/>
                    </a:lnTlToB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</a:rPr>
                        <a:t>식단가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재적인원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비율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65154">
                <a:tc v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조식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중식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석식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야식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807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경기외고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40</a:t>
                      </a:r>
                      <a:endParaRPr lang="en-US" altLang="ko-KR" sz="1200" b="1">
                        <a:solidFill>
                          <a:srgbClr val="000000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201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1,5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00원 인상 예정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(17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원 인상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altLang="ko-KR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34807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충남삼성고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,5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1,010</a:t>
                      </a:r>
                      <a:endParaRPr lang="en-US" altLang="ko-KR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2017년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500원 인상 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34807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안산동산고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2018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월 인상 예정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(17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700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원 인상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altLang="ko-KR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34807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성남외고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US" altLang="ko-KR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630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2018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원 이상 인상 예정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17년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500원 인상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34807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상산고(아워홈)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매년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원씩 인상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411196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하나고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4,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2,500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620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2017년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1,600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원 인상 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chemeClr val="bg1"/>
                    </a:solidFill>
                  </a:tcPr>
                </a:tc>
              </a:tr>
              <a:tr h="381137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용인외대부고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3,</a:t>
                      </a:r>
                      <a:r>
                        <a:rPr lang="en-US" altLang="ko-KR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7</a:t>
                      </a: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00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4,</a:t>
                      </a:r>
                      <a:r>
                        <a:rPr lang="en-US" altLang="ko-KR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3</a:t>
                      </a: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00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4,</a:t>
                      </a:r>
                      <a:r>
                        <a:rPr lang="en-US" altLang="ko-KR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2</a:t>
                      </a: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00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2,500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ko-KR" altLang="en-US" sz="1300" b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1,100</a:t>
                      </a:r>
                      <a:endParaRPr lang="ko-KR" altLang="en-US" sz="1300" b="1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algn="ctr">
                        <a:defRPr lang="ko-KR" altLang="en-US"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</a:rPr>
                        <a:t>2017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</a:rPr>
                        <a:t>년 현재 급식비</a:t>
                      </a:r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marL="91440" marR="91440" anchor="ctr">
                    <a:lnL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L>
                    <a:lnR w="19050" cap="flat" cmpd="sng" algn="ctr">
                      <a:solidFill>
                        <a:schemeClr val="accent1">
                          <a:lumMod val="90000"/>
                        </a:schemeClr>
                      </a:solidFill>
                      <a:prstDash val="solid"/>
                      <a:round/>
                    </a:ln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6" name=""/>
          <p:cNvSpPr/>
          <p:nvPr/>
        </p:nvSpPr>
        <p:spPr>
          <a:xfrm>
            <a:off x="695648" y="4170478"/>
            <a:ext cx="10800705" cy="4317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함초롬돋움"/>
      </a:majorFont>
      <a:minorFont>
        <a:latin typeface="함초롬돋움"/>
        <a:ea typeface="함초롬돋움"/>
        <a:cs typeface="함초롬돋움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1084</ep:Words>
  <ep:PresentationFormat>화면 슬라이드 쇼(4:3)</ep:PresentationFormat>
  <ep:Paragraphs>103</ep:Paragraphs>
  <ep:Slides>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ep:HeadingPairs>
  <ep:TitlesOfParts>
    <vt:vector size="7" baseType="lpstr">
      <vt:lpstr>한컴오피스</vt:lpstr>
      <vt:lpstr>2018년 급식비 인상안</vt:lpstr>
      <vt:lpstr>급식비 인상 배경</vt:lpstr>
      <vt:lpstr>슬라이드 3</vt:lpstr>
      <vt:lpstr>슬라이드 4</vt:lpstr>
      <vt:lpstr>슬라이드 5</vt:lpstr>
      <vt:lpstr>슬라이드 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2016-12-02T06:04:15.758</dcterms:created>
  <dc:creator>user</dc:creator>
  <cp:lastModifiedBy>user</cp:lastModifiedBy>
  <dcterms:modified xsi:type="dcterms:W3CDTF">2017-12-22T00:36:08.020</dcterms:modified>
  <cp:revision>87</cp:revision>
  <dc:title>2017년 급식비 인상안</dc:title>
  <cp:version>0906.0100.01</cp:version>
</cp:coreProperties>
</file>